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media/image48.jpg" ContentType="image/jpeg"/>
  <Override PartName="/ppt/media/image49.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8" r:id="rId2"/>
    <p:sldId id="271" r:id="rId3"/>
    <p:sldId id="263" r:id="rId4"/>
    <p:sldId id="287" r:id="rId5"/>
    <p:sldId id="304" r:id="rId6"/>
    <p:sldId id="324" r:id="rId7"/>
    <p:sldId id="307" r:id="rId8"/>
    <p:sldId id="325" r:id="rId9"/>
    <p:sldId id="326" r:id="rId10"/>
    <p:sldId id="308" r:id="rId11"/>
    <p:sldId id="296" r:id="rId12"/>
    <p:sldId id="319" r:id="rId13"/>
    <p:sldId id="327" r:id="rId14"/>
    <p:sldId id="328" r:id="rId15"/>
    <p:sldId id="320" r:id="rId16"/>
    <p:sldId id="329" r:id="rId17"/>
    <p:sldId id="330" r:id="rId18"/>
    <p:sldId id="321" r:id="rId19"/>
    <p:sldId id="322" r:id="rId20"/>
    <p:sldId id="331" r:id="rId21"/>
    <p:sldId id="323" r:id="rId22"/>
    <p:sldId id="293" r:id="rId23"/>
    <p:sldId id="280" r:id="rId24"/>
    <p:sldId id="318" r:id="rId25"/>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D5D5"/>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97" autoAdjust="0"/>
    <p:restoredTop sz="78843" autoAdjust="0"/>
  </p:normalViewPr>
  <p:slideViewPr>
    <p:cSldViewPr>
      <p:cViewPr varScale="1">
        <p:scale>
          <a:sx n="39" d="100"/>
          <a:sy n="39" d="100"/>
        </p:scale>
        <p:origin x="1242" y="60"/>
      </p:cViewPr>
      <p:guideLst>
        <p:guide orient="horz" pos="2880"/>
        <p:guide pos="2160"/>
      </p:guideLst>
    </p:cSldViewPr>
  </p:slideViewPr>
  <p:notesTextViewPr>
    <p:cViewPr>
      <p:scale>
        <a:sx n="100" d="100"/>
        <a:sy n="100" d="100"/>
      </p:scale>
      <p:origin x="0" y="-111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jpeg>
</file>

<file path=ppt/media/image10.jp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jpg>
</file>

<file path=ppt/media/image49.jpg>
</file>

<file path=ppt/media/image5.jpeg>
</file>

<file path=ppt/media/image50.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1E1C856F-118E-4DAC-AF8B-BD168E7EC128}" type="datetimeFigureOut">
              <a:rPr lang="en-PH" smtClean="0"/>
              <a:t>09/06/2022</a:t>
            </a:fld>
            <a:endParaRPr lang="en-PH"/>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1E741714-2B22-41F9-AAC3-71E3E135EC64}" type="slidenum">
              <a:rPr lang="en-PH" smtClean="0"/>
              <a:t>‹#›</a:t>
            </a:fld>
            <a:endParaRPr lang="en-PH"/>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3</a:t>
            </a:fld>
            <a:endParaRPr lang="en-PH"/>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15</a:t>
            </a:fld>
            <a:endParaRPr lang="en-PH"/>
          </a:p>
        </p:txBody>
      </p:sp>
    </p:spTree>
    <p:extLst>
      <p:ext uri="{BB962C8B-B14F-4D97-AF65-F5344CB8AC3E}">
        <p14:creationId xmlns:p14="http://schemas.microsoft.com/office/powerpoint/2010/main" val="346594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24</a:t>
            </a:fld>
            <a:endParaRPr lang="en-PH"/>
          </a:p>
        </p:txBody>
      </p:sp>
    </p:spTree>
    <p:extLst>
      <p:ext uri="{BB962C8B-B14F-4D97-AF65-F5344CB8AC3E}">
        <p14:creationId xmlns:p14="http://schemas.microsoft.com/office/powerpoint/2010/main" val="2938539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4</a:t>
            </a:fld>
            <a:endParaRPr lang="en-PH"/>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pple-system"/>
              </a:rPr>
              <a:t>A recent Harvard research found that despite the fact that the Philippines is one of the most disaster-prone nations in the world, the majority of Filipino households feel unprepared for catastrophes and natural hazards due to a lack of financial resources.</a:t>
            </a:r>
            <a:br>
              <a:rPr lang="en-US" b="0" i="0" dirty="0">
                <a:effectLst/>
                <a:latin typeface="-apple-system"/>
              </a:rPr>
            </a:br>
            <a:br>
              <a:rPr lang="en-US" b="0" i="0" dirty="0">
                <a:effectLst/>
                <a:latin typeface="-apple-system"/>
              </a:rPr>
            </a:br>
            <a:r>
              <a:rPr lang="en-US" b="0" i="0" dirty="0">
                <a:effectLst/>
                <a:latin typeface="-apple-system"/>
              </a:rPr>
              <a:t>In 2017, Harvard Humanitarian Initiative (HHI) </a:t>
            </a:r>
            <a:r>
              <a:rPr lang="en-US" b="0" i="0" dirty="0" err="1">
                <a:effectLst/>
                <a:latin typeface="-apple-system"/>
              </a:rPr>
              <a:t>DisasterNet</a:t>
            </a:r>
            <a:r>
              <a:rPr lang="en-US" b="0" i="0" dirty="0">
                <a:effectLst/>
                <a:latin typeface="-apple-system"/>
              </a:rPr>
              <a:t> Philippines conducted the first survey of its type to gauge household preparation for disasters, reaching 4,368 families around the country (</a:t>
            </a:r>
            <a:r>
              <a:rPr lang="en-US" b="0" i="0" dirty="0" err="1">
                <a:effectLst/>
                <a:latin typeface="-apple-system"/>
              </a:rPr>
              <a:t>Enano</a:t>
            </a:r>
            <a:r>
              <a:rPr lang="en-US" b="0" i="0" dirty="0">
                <a:effectLst/>
                <a:latin typeface="-apple-system"/>
              </a:rPr>
              <a:t>, 2019). According to the survey report, just 36% of respondents felt completely prepared for disasters, while 33% reported being moderately prepared. The other third of respondents reported to be just minimally or not at all prepared for natural disasters such as typhoons, earthquakes, floods, and landslides. Over nine million Filipinos have been impacted by a natural catastrophe in the previous five years, according to the HHI. However, over 47 percent of respondents indicated they had made no preparations for these disasters. Despite the fact that the majority of respondents claimed to have discussed emergency preparations with family members, the majority do not have "go bags" or emergency bags or even first aid kits, according to the survey.</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5</a:t>
            </a:fld>
            <a:endParaRPr lang="en-PH"/>
          </a:p>
        </p:txBody>
      </p:sp>
    </p:spTree>
    <p:extLst>
      <p:ext uri="{BB962C8B-B14F-4D97-AF65-F5344CB8AC3E}">
        <p14:creationId xmlns:p14="http://schemas.microsoft.com/office/powerpoint/2010/main" val="4098634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apple-system"/>
              </a:rPr>
              <a:t>From the graph above, it can be concluded that most of the municipalities who were greatly affected by Typhoon </a:t>
            </a:r>
            <a:r>
              <a:rPr lang="en-US" b="0" i="0" dirty="0" err="1">
                <a:effectLst/>
                <a:latin typeface="-apple-system"/>
              </a:rPr>
              <a:t>Tisoy</a:t>
            </a:r>
            <a:r>
              <a:rPr lang="en-US" b="0" i="0" dirty="0">
                <a:effectLst/>
                <a:latin typeface="-apple-system"/>
              </a:rPr>
              <a:t> is from Camarines Sur, Bicol Region. These municipalities includes San Jose, </a:t>
            </a:r>
            <a:r>
              <a:rPr lang="en-US" b="0" i="0" dirty="0" err="1">
                <a:effectLst/>
                <a:latin typeface="-apple-system"/>
              </a:rPr>
              <a:t>Sipocol</a:t>
            </a:r>
            <a:r>
              <a:rPr lang="en-US" b="0" i="0" dirty="0">
                <a:effectLst/>
                <a:latin typeface="-apple-system"/>
              </a:rPr>
              <a:t>, </a:t>
            </a:r>
            <a:r>
              <a:rPr lang="en-US" b="0" i="0" dirty="0" err="1">
                <a:effectLst/>
                <a:latin typeface="-apple-system"/>
              </a:rPr>
              <a:t>Sinuma</a:t>
            </a:r>
            <a:r>
              <a:rPr lang="en-US" b="0" i="0" dirty="0">
                <a:effectLst/>
                <a:latin typeface="-apple-system"/>
              </a:rPr>
              <a:t>, and </a:t>
            </a:r>
            <a:r>
              <a:rPr lang="en-US" b="0" i="0" dirty="0" err="1">
                <a:effectLst/>
                <a:latin typeface="-apple-system"/>
              </a:rPr>
              <a:t>Tigaon</a:t>
            </a:r>
            <a:r>
              <a:rPr lang="en-US" b="0" i="0" dirty="0">
                <a:effectLst/>
                <a:latin typeface="-apple-system"/>
              </a:rPr>
              <a:t>.</a:t>
            </a:r>
          </a:p>
          <a:p>
            <a:pPr algn="l"/>
            <a:endParaRPr lang="en-US" b="0" i="0" dirty="0">
              <a:effectLst/>
              <a:latin typeface="-apple-system"/>
            </a:endParaRPr>
          </a:p>
          <a:p>
            <a:pPr algn="l"/>
            <a:r>
              <a:rPr lang="en-US" b="0" i="0" dirty="0">
                <a:effectLst/>
                <a:latin typeface="-apple-system"/>
              </a:rPr>
              <a:t>        In the aftermath of Typhoon </a:t>
            </a:r>
            <a:r>
              <a:rPr lang="en-US" b="0" i="0" dirty="0" err="1">
                <a:effectLst/>
                <a:latin typeface="-apple-system"/>
              </a:rPr>
              <a:t>Tisoy</a:t>
            </a:r>
            <a:r>
              <a:rPr lang="en-US" b="0" i="0" dirty="0">
                <a:effectLst/>
                <a:latin typeface="-apple-system"/>
              </a:rPr>
              <a:t>, the Bicol area (Region 5) was hit particularly severely, with over 1,200,000 people impacted and over 256,000 homes damaged or destroyed. According to 2018 data, 27 percent of Bicol's population lives below the poverty line, and its primary economic activities include fishing and farming. Prior to Typhoon </a:t>
            </a:r>
            <a:r>
              <a:rPr lang="en-US" b="0" i="0" dirty="0" err="1">
                <a:effectLst/>
                <a:latin typeface="-apple-system"/>
              </a:rPr>
              <a:t>Tisoy</a:t>
            </a:r>
            <a:r>
              <a:rPr lang="en-US" b="0" i="0" dirty="0">
                <a:effectLst/>
                <a:latin typeface="-apple-system"/>
              </a:rPr>
              <a:t>, there were significant risks among the affected population, notably among low-income households dwelling in high-risk regions and in buildings built of lightweight materials (Humanitarian Country Team, 2019). The region's geographic location renders it susceptible to natural disasters, and several regions of the region were affected by Typhoon Nina in 2017 and Typhoon Usman in 2018, prompting the communities to create emergency planning and response plans that rely largely on their own resources.</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6</a:t>
            </a:fld>
            <a:endParaRPr lang="en-PH"/>
          </a:p>
        </p:txBody>
      </p:sp>
    </p:spTree>
    <p:extLst>
      <p:ext uri="{BB962C8B-B14F-4D97-AF65-F5344CB8AC3E}">
        <p14:creationId xmlns:p14="http://schemas.microsoft.com/office/powerpoint/2010/main" val="795582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What do these provinces lack in terms of disaster preparedness, particularly for Typhoons?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According to the </a:t>
            </a:r>
            <a:r>
              <a:rPr lang="ru-RU" sz="1800" dirty="0">
                <a:effectLst/>
                <a:latin typeface="Calibri" panose="020F0502020204030204" pitchFamily="34" charset="0"/>
                <a:ea typeface="Calibri" panose="020F0502020204030204" pitchFamily="34" charset="0"/>
                <a:cs typeface="Times New Roman" panose="02020603050405020304" pitchFamily="18" charset="0"/>
              </a:rPr>
              <a:t>Policy Brief - Senate Economic Planning Office </a:t>
            </a:r>
            <a:r>
              <a:rPr lang="en-US" b="0" i="0" dirty="0">
                <a:effectLst/>
                <a:latin typeface="-apple-system"/>
              </a:rPr>
              <a:t>(2017), a large proportion of individuals impacted by typhoons are due to the inability of line agencies and LGUs to conduct DRRM responsibilities . The inability of line agencies and LGUs to adopt DRRM responsibilities is an often stated problem in Philippine disaster management. Insufficient personnel, lack of technical expertise and comprehension, limited financial resources, and lack of technology, such as a multi-hazard early warning system, are among the causes. The LGUs lack the technical expertise and resources necessary to fulfill their statutory responsibilities. The DILG-Bureau of Local Government Supervision's 2013 national table assessment on LGU compliance with RA No. 10121 revealed that just 23 percent of LGUs in flood-prone regions are prepared for catastrophes in terms of knowledge, institutional capacity, and coordination.</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7</a:t>
            </a:fld>
            <a:endParaRPr lang="en-PH"/>
          </a:p>
        </p:txBody>
      </p:sp>
    </p:spTree>
    <p:extLst>
      <p:ext uri="{BB962C8B-B14F-4D97-AF65-F5344CB8AC3E}">
        <p14:creationId xmlns:p14="http://schemas.microsoft.com/office/powerpoint/2010/main" val="3964798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8</a:t>
            </a:fld>
            <a:endParaRPr lang="en-PH"/>
          </a:p>
        </p:txBody>
      </p:sp>
    </p:spTree>
    <p:extLst>
      <p:ext uri="{BB962C8B-B14F-4D97-AF65-F5344CB8AC3E}">
        <p14:creationId xmlns:p14="http://schemas.microsoft.com/office/powerpoint/2010/main" val="4195928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Leyte is weak in </a:t>
            </a:r>
            <a:r>
              <a:rPr lang="en-US" sz="2800" b="0" i="0" dirty="0">
                <a:effectLst/>
                <a:latin typeface="-apple-system"/>
              </a:rPr>
              <a:t>data banking and community preparation, which caused the massive number of affected individuals to their province.</a:t>
            </a:r>
          </a:p>
          <a:p>
            <a:endParaRPr lang="en-US" sz="2800" b="0" i="0" dirty="0">
              <a:effectLst/>
              <a:latin typeface="-apple-system"/>
            </a:endParaRPr>
          </a:p>
          <a:p>
            <a:r>
              <a:rPr lang="en-US" b="0" i="0" dirty="0">
                <a:effectLst/>
                <a:latin typeface="-apple-system"/>
              </a:rPr>
              <a:t>   According to Therese Mae </a:t>
            </a:r>
            <a:r>
              <a:rPr lang="en-US" b="0" i="0" dirty="0" err="1">
                <a:effectLst/>
                <a:latin typeface="-apple-system"/>
              </a:rPr>
              <a:t>Auman</a:t>
            </a:r>
            <a:r>
              <a:rPr lang="en-US" b="0" i="0" dirty="0">
                <a:effectLst/>
                <a:latin typeface="-apple-system"/>
              </a:rPr>
              <a:t>, as reported by the Asian Institute of Management (n.d.), Western Visayas, including Leyte, were severely weak in two important areas: data banking and community preparation. She saw that local administrations struggled to retain systematic data and records on prior disasters. Local Government Units in her area of responsibility do not have a database with information about prior catastrophes from which they may quickly acquire and use the material when drafting local plans. There is no progress in limiting property loss or potential deaths as a result of a community's experience with damaging storms due to the absence of data storage, which increases the likelihood that history will repeat again. The lack of community preparedness was mostly a communication issue. While populations were educated and supplied with information about evacuating as crises unfolded, execution remained a constant obstacle. There were no planned evacuation plans in place to rapidly and efficiently mobilize neighborhood people. Communities are informed of the dangers in their region, and several drills have already been done. However, according to </a:t>
            </a:r>
            <a:r>
              <a:rPr lang="en-US" b="0" i="0" dirty="0" err="1">
                <a:effectLst/>
                <a:latin typeface="-apple-system"/>
              </a:rPr>
              <a:t>Auman</a:t>
            </a:r>
            <a:r>
              <a:rPr lang="en-US" b="0" i="0" dirty="0">
                <a:effectLst/>
                <a:latin typeface="-apple-system"/>
              </a:rPr>
              <a:t>, once a calamity hits, everyone scrambles.</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9</a:t>
            </a:fld>
            <a:endParaRPr lang="en-PH"/>
          </a:p>
        </p:txBody>
      </p:sp>
    </p:spTree>
    <p:extLst>
      <p:ext uri="{BB962C8B-B14F-4D97-AF65-F5344CB8AC3E}">
        <p14:creationId xmlns:p14="http://schemas.microsoft.com/office/powerpoint/2010/main" val="267781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CITY OF ROXAS (CAPITAL) 168580.0 </a:t>
            </a:r>
          </a:p>
          <a:p>
            <a:r>
              <a:rPr lang="en-US" dirty="0"/>
              <a:t>Daraga (Locsin) 126595.0 </a:t>
            </a:r>
          </a:p>
          <a:p>
            <a:r>
              <a:rPr lang="en-US" dirty="0"/>
              <a:t>CITY OF CATBALOGAN (CAPITAL) 122572.0</a:t>
            </a:r>
          </a:p>
          <a:p>
            <a:r>
              <a:rPr lang="en-US" dirty="0"/>
              <a:t>CITY OF TACLOBAN (CAPITAL) 119918.0 </a:t>
            </a:r>
          </a:p>
          <a:p>
            <a:r>
              <a:rPr lang="en-US" dirty="0" err="1"/>
              <a:t>Catarman</a:t>
            </a:r>
            <a:r>
              <a:rPr lang="en-US" dirty="0"/>
              <a:t> (capital) 106424.0</a:t>
            </a:r>
          </a:p>
          <a:p>
            <a:endParaRPr lang="en-US" dirty="0"/>
          </a:p>
          <a:p>
            <a:r>
              <a:rPr lang="en-US" b="0" i="0" dirty="0">
                <a:effectLst/>
                <a:latin typeface="-apple-system"/>
              </a:rPr>
              <a:t>The ineffective execution of rules and regulations in these municipalities contributed to their severe typhoon damage. In low-lying and high-risk regions, a proliferation of establishments and informal settlers has resulted from a lack of administration and lax implementation of disaster-related rules (no building zones). According to the 2009 Annual Report of the Global Facility for Disaster Reduction and Recovery (GFDRR), as stated by Policy Brief - Senate Economic Planning Office (2017), several constructions do not comply with the Building Code and Environmental Compliance Certificates (ECCs). In certain local government units, building regulations and standards are weakened to minimize construction costs. In disaster-prone locations, a lack of control in the construction of buildings and other physical structures contributes to an increase in community risk.</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10</a:t>
            </a:fld>
            <a:endParaRPr lang="en-PH"/>
          </a:p>
        </p:txBody>
      </p:sp>
    </p:spTree>
    <p:extLst>
      <p:ext uri="{BB962C8B-B14F-4D97-AF65-F5344CB8AC3E}">
        <p14:creationId xmlns:p14="http://schemas.microsoft.com/office/powerpoint/2010/main" val="237509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For the year 2000-2021,  a total of 146 hurricanes were being recorded that hit the whole American continents, having Hurricane Katrina, Harvey, Maria, Irma, and Ida as top 5 strongest hurricanes in that timeline in terms of the total damage. </a:t>
            </a: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To determine the mitigation plans of affected countries that may help in formulating new mitigation plan for the Philippines, our group decided to look at the countries ranking with the :</a:t>
            </a:r>
          </a:p>
          <a:p>
            <a:r>
              <a:rPr lang="en-US" b="0" dirty="0">
                <a:solidFill>
                  <a:srgbClr val="000000"/>
                </a:solidFill>
                <a:effectLst/>
                <a:latin typeface="Consolas" panose="020B0609020204030204" pitchFamily="49" charset="0"/>
              </a:rPr>
              <a:t>-highest number of total affected individuals</a:t>
            </a:r>
          </a:p>
          <a:p>
            <a:r>
              <a:rPr lang="en-US" b="0" dirty="0">
                <a:solidFill>
                  <a:srgbClr val="000000"/>
                </a:solidFill>
                <a:effectLst/>
                <a:latin typeface="Consolas" panose="020B0609020204030204" pitchFamily="49" charset="0"/>
              </a:rPr>
              <a:t>-lowest total deaths</a:t>
            </a:r>
          </a:p>
          <a:p>
            <a:r>
              <a:rPr lang="en-US" b="0" dirty="0">
                <a:solidFill>
                  <a:srgbClr val="000000"/>
                </a:solidFill>
                <a:effectLst/>
                <a:latin typeface="Consolas" panose="020B0609020204030204" pitchFamily="49" charset="0"/>
              </a:rPr>
              <a:t>-and lowest total cost of damage.</a:t>
            </a: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The United States is adept at coping with storms on the continent after they have struck. America is significantly more prepared for storms now than it was in 2005, when Hurricane Katrina struck (The Economists, 2018). Thus, the Philippine government should examine the methods and structures it employs to further enhance our response to and mitigation of typhoons.</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11</a:t>
            </a:fld>
            <a:endParaRPr lang="en-PH"/>
          </a:p>
        </p:txBody>
      </p:sp>
    </p:spTree>
    <p:extLst>
      <p:ext uri="{BB962C8B-B14F-4D97-AF65-F5344CB8AC3E}">
        <p14:creationId xmlns:p14="http://schemas.microsoft.com/office/powerpoint/2010/main" val="3809101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9.jpg"/><Relationship Id="rId5" Type="http://schemas.openxmlformats.org/officeDocument/2006/relationships/image" Target="../media/image48.jpg"/><Relationship Id="rId4" Type="http://schemas.openxmlformats.org/officeDocument/2006/relationships/image" Target="../media/image47.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3.jpeg"/><Relationship Id="rId2" Type="http://schemas.openxmlformats.org/officeDocument/2006/relationships/slideLayout" Target="../slideLayouts/slideLayout3.xml"/><Relationship Id="rId1" Type="http://schemas.openxmlformats.org/officeDocument/2006/relationships/video" Target="https://www.youtube.com/embed/bov3Dy65WTQ?feature=oembed" TargetMode="Externa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158"/>
          <a:stretch>
            <a:fillRect/>
          </a:stretch>
        </p:blipFill>
        <p:spPr>
          <a:xfrm rot="16200000">
            <a:off x="6781799" y="-7451547"/>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6" name="object 6"/>
          <p:cNvSpPr txBox="1">
            <a:spLocks noGrp="1"/>
          </p:cNvSpPr>
          <p:nvPr>
            <p:ph type="title"/>
          </p:nvPr>
        </p:nvSpPr>
        <p:spPr>
          <a:xfrm>
            <a:off x="38100" y="4832260"/>
            <a:ext cx="18441537" cy="1483740"/>
          </a:xfrm>
          <a:prstGeom prst="rect">
            <a:avLst/>
          </a:prstGeom>
        </p:spPr>
        <p:txBody>
          <a:bodyPr vert="horz" wrap="square" lIns="0" tIns="128270" rIns="0" bIns="0" rtlCol="0">
            <a:spAutoFit/>
          </a:bodyPr>
          <a:lstStyle/>
          <a:p>
            <a:pPr marL="12700" marR="5080">
              <a:spcBef>
                <a:spcPts val="1010"/>
              </a:spcBef>
            </a:pPr>
            <a:r>
              <a:rPr lang="en-PH" sz="4400" spc="300" dirty="0">
                <a:solidFill>
                  <a:schemeClr val="tx1"/>
                </a:solidFill>
                <a:latin typeface="Times New Roman" panose="02020603050405020304" pitchFamily="18" charset="0"/>
                <a:cs typeface="Times New Roman" panose="02020603050405020304" pitchFamily="18" charset="0"/>
              </a:rPr>
              <a:t>EDA to Typhoon Mitigation and Response </a:t>
            </a:r>
            <a:br>
              <a:rPr lang="en-PH" sz="4400" spc="300" dirty="0">
                <a:solidFill>
                  <a:schemeClr val="tx1"/>
                </a:solidFill>
                <a:latin typeface="Times New Roman" panose="02020603050405020304" pitchFamily="18" charset="0"/>
                <a:cs typeface="Times New Roman" panose="02020603050405020304" pitchFamily="18" charset="0"/>
              </a:rPr>
            </a:br>
            <a:r>
              <a:rPr lang="en-PH" sz="4400" spc="300" dirty="0">
                <a:solidFill>
                  <a:schemeClr val="tx1"/>
                </a:solidFill>
                <a:latin typeface="Times New Roman" panose="02020603050405020304" pitchFamily="18" charset="0"/>
                <a:cs typeface="Times New Roman" panose="02020603050405020304" pitchFamily="18" charset="0"/>
              </a:rPr>
              <a:t>Framework (TMRF)</a:t>
            </a:r>
            <a:endParaRPr sz="4400" spc="300" dirty="0">
              <a:solidFill>
                <a:schemeClr val="tx1"/>
              </a:solidFill>
              <a:latin typeface="Times New Roman" panose="02020603050405020304" pitchFamily="18" charset="0"/>
              <a:cs typeface="Times New Roman" panose="02020603050405020304" pitchFamily="18" charset="0"/>
            </a:endParaRPr>
          </a:p>
        </p:txBody>
      </p:sp>
      <p:sp>
        <p:nvSpPr>
          <p:cNvPr id="7" name="object 7"/>
          <p:cNvSpPr/>
          <p:nvPr/>
        </p:nvSpPr>
        <p:spPr>
          <a:xfrm>
            <a:off x="609600" y="752475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2" name="object 8"/>
          <p:cNvSpPr txBox="1"/>
          <p:nvPr/>
        </p:nvSpPr>
        <p:spPr>
          <a:xfrm>
            <a:off x="2211001" y="704850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rgbClr val="111B1D"/>
                </a:solidFill>
                <a:latin typeface="Tahoma" panose="020B0604030504040204"/>
                <a:cs typeface="Tahoma" panose="020B0604030504040204"/>
              </a:rPr>
              <a:t>TEAM TYPHOON ANALYST</a:t>
            </a:r>
            <a:endParaRPr sz="2400" dirty="0">
              <a:latin typeface="Tahoma" panose="020B0604030504040204"/>
              <a:cs typeface="Tahoma" panose="020B0604030504040204"/>
            </a:endParaRPr>
          </a:p>
        </p:txBody>
      </p:sp>
      <p:sp>
        <p:nvSpPr>
          <p:cNvPr id="14" name="object 7"/>
          <p:cNvSpPr txBox="1"/>
          <p:nvPr/>
        </p:nvSpPr>
        <p:spPr>
          <a:xfrm>
            <a:off x="609600" y="7093510"/>
            <a:ext cx="2019364" cy="289823"/>
          </a:xfrm>
          <a:prstGeom prst="rect">
            <a:avLst/>
          </a:prstGeom>
        </p:spPr>
        <p:txBody>
          <a:bodyPr vert="horz" wrap="square" lIns="0" tIns="12700" rIns="0" bIns="0" rtlCol="0">
            <a:spAutoFit/>
          </a:bodyPr>
          <a:lstStyle/>
          <a:p>
            <a:pPr marL="12700">
              <a:lnSpc>
                <a:spcPct val="100000"/>
              </a:lnSpc>
              <a:spcBef>
                <a:spcPts val="100"/>
              </a:spcBef>
            </a:pPr>
            <a:r>
              <a:rPr spc="135" dirty="0">
                <a:solidFill>
                  <a:srgbClr val="111B1D"/>
                </a:solidFill>
                <a:latin typeface="Verdana" panose="020B0604030504040204"/>
                <a:cs typeface="Verdana" panose="020B0604030504040204"/>
              </a:rPr>
              <a:t>P</a:t>
            </a:r>
            <a:r>
              <a:rPr spc="-140" dirty="0">
                <a:solidFill>
                  <a:srgbClr val="111B1D"/>
                </a:solidFill>
                <a:latin typeface="Verdana" panose="020B0604030504040204"/>
                <a:cs typeface="Verdana" panose="020B0604030504040204"/>
              </a:rPr>
              <a:t>r</a:t>
            </a:r>
            <a:r>
              <a:rPr spc="-105" dirty="0">
                <a:solidFill>
                  <a:srgbClr val="111B1D"/>
                </a:solidFill>
                <a:latin typeface="Verdana" panose="020B0604030504040204"/>
                <a:cs typeface="Verdana" panose="020B0604030504040204"/>
              </a:rPr>
              <a:t>e</a:t>
            </a:r>
            <a:r>
              <a:rPr spc="-40" dirty="0">
                <a:solidFill>
                  <a:srgbClr val="111B1D"/>
                </a:solidFill>
                <a:latin typeface="Verdana" panose="020B0604030504040204"/>
                <a:cs typeface="Verdana" panose="020B0604030504040204"/>
              </a:rPr>
              <a:t>s</a:t>
            </a:r>
            <a:r>
              <a:rPr spc="-105" dirty="0">
                <a:solidFill>
                  <a:srgbClr val="111B1D"/>
                </a:solidFill>
                <a:latin typeface="Verdana" panose="020B0604030504040204"/>
                <a:cs typeface="Verdana" panose="020B0604030504040204"/>
              </a:rPr>
              <a:t>e</a:t>
            </a:r>
            <a:r>
              <a:rPr spc="-95" dirty="0">
                <a:solidFill>
                  <a:srgbClr val="111B1D"/>
                </a:solidFill>
                <a:latin typeface="Verdana" panose="020B0604030504040204"/>
                <a:cs typeface="Verdana" panose="020B0604030504040204"/>
              </a:rPr>
              <a:t>n</a:t>
            </a:r>
            <a:r>
              <a:rPr spc="-90" dirty="0">
                <a:solidFill>
                  <a:srgbClr val="111B1D"/>
                </a:solidFill>
                <a:latin typeface="Verdana" panose="020B0604030504040204"/>
                <a:cs typeface="Verdana" panose="020B0604030504040204"/>
              </a:rPr>
              <a:t>t</a:t>
            </a:r>
            <a:r>
              <a:rPr spc="-105" dirty="0">
                <a:solidFill>
                  <a:srgbClr val="111B1D"/>
                </a:solidFill>
                <a:latin typeface="Verdana" panose="020B0604030504040204"/>
                <a:cs typeface="Verdana" panose="020B0604030504040204"/>
              </a:rPr>
              <a:t>e</a:t>
            </a:r>
            <a:r>
              <a:rPr spc="-60" dirty="0">
                <a:solidFill>
                  <a:srgbClr val="111B1D"/>
                </a:solidFill>
                <a:latin typeface="Verdana" panose="020B0604030504040204"/>
                <a:cs typeface="Verdana" panose="020B0604030504040204"/>
              </a:rPr>
              <a:t>d</a:t>
            </a:r>
            <a:r>
              <a:rPr spc="-170" dirty="0">
                <a:solidFill>
                  <a:srgbClr val="111B1D"/>
                </a:solidFill>
                <a:latin typeface="Verdana" panose="020B0604030504040204"/>
                <a:cs typeface="Verdana" panose="020B0604030504040204"/>
              </a:rPr>
              <a:t> </a:t>
            </a:r>
            <a:r>
              <a:rPr spc="-40" dirty="0">
                <a:solidFill>
                  <a:srgbClr val="111B1D"/>
                </a:solidFill>
                <a:latin typeface="Verdana" panose="020B0604030504040204"/>
                <a:cs typeface="Verdana" panose="020B0604030504040204"/>
              </a:rPr>
              <a:t>b</a:t>
            </a:r>
            <a:r>
              <a:rPr spc="-150" dirty="0">
                <a:solidFill>
                  <a:srgbClr val="111B1D"/>
                </a:solidFill>
                <a:latin typeface="Verdana" panose="020B0604030504040204"/>
                <a:cs typeface="Verdana" panose="020B0604030504040204"/>
              </a:rPr>
              <a:t>y</a:t>
            </a:r>
            <a:r>
              <a:rPr lang="en-PH" spc="-150" dirty="0">
                <a:solidFill>
                  <a:srgbClr val="111B1D"/>
                </a:solidFill>
                <a:latin typeface="Verdana" panose="020B0604030504040204"/>
                <a:cs typeface="Verdana" panose="020B0604030504040204"/>
              </a:rPr>
              <a:t>:</a:t>
            </a:r>
            <a:endParaRPr dirty="0">
              <a:latin typeface="Verdana" panose="020B0604030504040204"/>
              <a:cs typeface="Verdana" panose="020B0604030504040204"/>
            </a:endParaRPr>
          </a:p>
        </p:txBody>
      </p:sp>
      <p:sp>
        <p:nvSpPr>
          <p:cNvPr id="16" name="object 9"/>
          <p:cNvSpPr txBox="1"/>
          <p:nvPr/>
        </p:nvSpPr>
        <p:spPr>
          <a:xfrm>
            <a:off x="609595" y="7653180"/>
            <a:ext cx="2971810" cy="1443024"/>
          </a:xfrm>
          <a:prstGeom prst="rect">
            <a:avLst/>
          </a:prstGeom>
        </p:spPr>
        <p:txBody>
          <a:bodyPr vert="horz" wrap="square" lIns="0" tIns="12700" rIns="0" bIns="0" rtlCol="0">
            <a:spAutoFit/>
          </a:bodyPr>
          <a:lstStyle/>
          <a:p>
            <a:pPr marL="12700" marR="5080" algn="just">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Alvaro, Gabriel </a:t>
            </a:r>
            <a:r>
              <a:rPr lang="en-PH" sz="1900" spc="-50" dirty="0" err="1">
                <a:solidFill>
                  <a:srgbClr val="111B1D"/>
                </a:solidFill>
                <a:latin typeface="Century Gothic" panose="020B0502020202020204" pitchFamily="34" charset="0"/>
                <a:cs typeface="Times New Roman" panose="02020603050405020304" pitchFamily="18" charset="0"/>
              </a:rPr>
              <a:t>Edrian</a:t>
            </a:r>
            <a:endParaRPr lang="en-PH" sz="1900" spc="-50" dirty="0">
              <a:solidFill>
                <a:srgbClr val="111B1D"/>
              </a:solidFill>
              <a:latin typeface="Century Gothic" panose="020B0502020202020204" pitchFamily="34" charset="0"/>
              <a:cs typeface="Times New Roman" panose="02020603050405020304" pitchFamily="18" charset="0"/>
            </a:endParaRPr>
          </a:p>
          <a:p>
            <a:pPr marL="12700" marR="5080" algn="just">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Palis</a:t>
            </a:r>
            <a:r>
              <a:rPr lang="en-PH" sz="1900" spc="-50" dirty="0">
                <a:solidFill>
                  <a:srgbClr val="111B1D"/>
                </a:solidFill>
                <a:latin typeface="Century Gothic" panose="020B0502020202020204" pitchFamily="34" charset="0"/>
                <a:cs typeface="Times New Roman" panose="02020603050405020304" pitchFamily="18" charset="0"/>
              </a:rPr>
              <a:t>, John Arthur </a:t>
            </a:r>
          </a:p>
          <a:p>
            <a:pPr marL="12700" marR="5080" algn="just">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Alangilan</a:t>
            </a:r>
            <a:r>
              <a:rPr lang="en-PH" sz="1900" spc="-50" dirty="0">
                <a:solidFill>
                  <a:srgbClr val="111B1D"/>
                </a:solidFill>
                <a:latin typeface="Century Gothic" panose="020B0502020202020204" pitchFamily="34" charset="0"/>
                <a:cs typeface="Times New Roman" panose="02020603050405020304" pitchFamily="18" charset="0"/>
              </a:rPr>
              <a:t>, Christine Joy</a:t>
            </a:r>
          </a:p>
          <a:p>
            <a:pPr marL="12700" marR="5080" algn="just">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Guerra, Marian</a:t>
            </a:r>
            <a:endParaRPr sz="1900" dirty="0">
              <a:latin typeface="Century Gothic" panose="020B0502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473F6D50-1AC0-2979-0D71-97D056BBC69F}"/>
              </a:ext>
            </a:extLst>
          </p:cNvPr>
          <p:cNvSpPr txBox="1"/>
          <p:nvPr/>
        </p:nvSpPr>
        <p:spPr>
          <a:xfrm>
            <a:off x="152397" y="190500"/>
            <a:ext cx="17983202" cy="3631763"/>
          </a:xfrm>
          <a:prstGeom prst="rect">
            <a:avLst/>
          </a:prstGeom>
          <a:noFill/>
        </p:spPr>
        <p:txBody>
          <a:bodyPr wrap="square">
            <a:spAutoFit/>
          </a:bodyPr>
          <a:lstStyle/>
          <a:p>
            <a:pPr algn="ctr"/>
            <a:r>
              <a:rPr lang="en-PH" sz="11500" b="1" spc="-900" dirty="0">
                <a:solidFill>
                  <a:schemeClr val="bg1">
                    <a:lumMod val="95000"/>
                  </a:schemeClr>
                </a:solidFill>
              </a:rPr>
              <a:t>Integration of Global Plans for a Better Typhoon Disaster Response</a:t>
            </a:r>
            <a:endParaRPr lang="en-US" sz="115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1" y="7353300"/>
            <a:ext cx="7398864" cy="2819400"/>
          </a:xfrm>
          <a:prstGeom prst="rect">
            <a:avLst/>
          </a:prstGeom>
          <a:ln w="38100">
            <a:solidFill>
              <a:schemeClr val="tx1"/>
            </a:solidFill>
          </a:ln>
        </p:spPr>
      </p:pic>
      <p:sp>
        <p:nvSpPr>
          <p:cNvPr id="5" name="Rectangle 4"/>
          <p:cNvSpPr/>
          <p:nvPr/>
        </p:nvSpPr>
        <p:spPr>
          <a:xfrm>
            <a:off x="6123710" y="7353300"/>
            <a:ext cx="4087090" cy="28194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a:p>
        </p:txBody>
      </p:sp>
      <p:sp>
        <p:nvSpPr>
          <p:cNvPr id="26" name="TextBox 25">
            <a:extLst>
              <a:ext uri="{FF2B5EF4-FFF2-40B4-BE49-F238E27FC236}">
                <a16:creationId xmlns:a16="http://schemas.microsoft.com/office/drawing/2014/main" id="{90C2F186-8609-2A96-92AF-6193B246510B}"/>
              </a:ext>
            </a:extLst>
          </p:cNvPr>
          <p:cNvSpPr txBox="1"/>
          <p:nvPr/>
        </p:nvSpPr>
        <p:spPr>
          <a:xfrm>
            <a:off x="6477000" y="7657862"/>
            <a:ext cx="3429000" cy="1600438"/>
          </a:xfrm>
          <a:prstGeom prst="rect">
            <a:avLst/>
          </a:prstGeom>
          <a:noFill/>
        </p:spPr>
        <p:txBody>
          <a:bodyPr wrap="square" rtlCol="0">
            <a:spAutoFit/>
          </a:bodyPr>
          <a:lstStyle/>
          <a:p>
            <a:pPr algn="ctr"/>
            <a:r>
              <a:rPr lang="en-US" sz="6600" b="1" dirty="0">
                <a:latin typeface="Century Gothic" panose="020B0502020202020204" pitchFamily="34" charset="0"/>
              </a:rPr>
              <a:t>TOP 5</a:t>
            </a:r>
          </a:p>
          <a:p>
            <a:pPr algn="ctr"/>
            <a:r>
              <a:rPr lang="en-US" sz="3200" b="1" dirty="0">
                <a:latin typeface="Century Gothic" panose="020B0502020202020204" pitchFamily="34" charset="0"/>
              </a:rPr>
              <a:t>MUNICIPALITIES</a:t>
            </a:r>
            <a:endParaRPr lang="en-PH" sz="3200" b="1" dirty="0">
              <a:latin typeface="Century Gothic" panose="020B0502020202020204" pitchFamily="34" charset="0"/>
            </a:endParaRPr>
          </a:p>
        </p:txBody>
      </p:sp>
      <p:sp>
        <p:nvSpPr>
          <p:cNvPr id="27" name="TextBox 26">
            <a:extLst>
              <a:ext uri="{FF2B5EF4-FFF2-40B4-BE49-F238E27FC236}">
                <a16:creationId xmlns:a16="http://schemas.microsoft.com/office/drawing/2014/main" id="{EFA79765-4572-6D9A-F307-38543AF2B78F}"/>
              </a:ext>
            </a:extLst>
          </p:cNvPr>
          <p:cNvSpPr txBox="1"/>
          <p:nvPr/>
        </p:nvSpPr>
        <p:spPr>
          <a:xfrm>
            <a:off x="6553200" y="9186327"/>
            <a:ext cx="3276600"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Who had the most affected individuals in the year 2019</a:t>
            </a:r>
            <a:endParaRPr lang="en-PH" sz="3200" b="1" dirty="0">
              <a:latin typeface="Times New Roman" panose="02020603050405020304" pitchFamily="18" charset="0"/>
              <a:cs typeface="Times New Roman" panose="02020603050405020304" pitchFamily="18" charset="0"/>
            </a:endParaRPr>
          </a:p>
        </p:txBody>
      </p:sp>
      <p:pic>
        <p:nvPicPr>
          <p:cNvPr id="21" name="Picture 20">
            <a:extLst>
              <a:ext uri="{FF2B5EF4-FFF2-40B4-BE49-F238E27FC236}">
                <a16:creationId xmlns:a16="http://schemas.microsoft.com/office/drawing/2014/main" id="{9943BB84-C8A3-57DC-730F-808B7AFC26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3709" y="206636"/>
            <a:ext cx="11638355" cy="6994263"/>
          </a:xfrm>
          <a:prstGeom prst="rect">
            <a:avLst/>
          </a:prstGeom>
          <a:ln w="38100">
            <a:solidFill>
              <a:schemeClr val="tx1"/>
            </a:soli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1896071" y="2236277"/>
            <a:ext cx="1846659" cy="5279120"/>
          </a:xfrm>
          <a:prstGeom prst="rect">
            <a:avLst/>
          </a:prstGeom>
        </p:spPr>
        <p:txBody>
          <a:bodyPr vert="vert270" wrap="square" lIns="0" tIns="16510" rIns="0" bIns="0" rtlCol="0">
            <a:spAutoFit/>
          </a:bodyPr>
          <a:lstStyle/>
          <a:p>
            <a:pPr marL="12700" algn="ctr">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The American Continent</a:t>
            </a:r>
            <a:endParaRPr sz="6000" dirty="0">
              <a:solidFill>
                <a:schemeClr val="accent4">
                  <a:lumMod val="50000"/>
                </a:schemeClr>
              </a:solidFill>
              <a:latin typeface="Tahoma" panose="020B0604030504040204"/>
              <a:cs typeface="Tahoma" panose="020B0604030504040204"/>
            </a:endParaRPr>
          </a:p>
        </p:txBody>
      </p:sp>
      <p:pic>
        <p:nvPicPr>
          <p:cNvPr id="3074" name="Picture 2" descr="Is United States a Country or Continent? | America Continent?">
            <a:extLst>
              <a:ext uri="{FF2B5EF4-FFF2-40B4-BE49-F238E27FC236}">
                <a16:creationId xmlns:a16="http://schemas.microsoft.com/office/drawing/2014/main" id="{503C091A-90E7-F54E-B743-AC4E4E8E4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8200" y="-22178"/>
            <a:ext cx="7446963" cy="10287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2E1897E-3750-B400-82D2-1E7244B4A68A}"/>
              </a:ext>
            </a:extLst>
          </p:cNvPr>
          <p:cNvSpPr txBox="1"/>
          <p:nvPr/>
        </p:nvSpPr>
        <p:spPr>
          <a:xfrm>
            <a:off x="16154400" y="9410700"/>
            <a:ext cx="1905000" cy="646331"/>
          </a:xfrm>
          <a:prstGeom prst="rect">
            <a:avLst/>
          </a:prstGeom>
          <a:noFill/>
        </p:spPr>
        <p:txBody>
          <a:bodyPr wrap="square" rtlCol="0">
            <a:spAutoFit/>
          </a:bodyPr>
          <a:lstStyle/>
          <a:p>
            <a:r>
              <a:rPr lang="en-US" dirty="0"/>
              <a:t>Source: Maps of World (2021)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6000" y="7505699"/>
            <a:ext cx="5671748" cy="25908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01256" y="8144128"/>
            <a:ext cx="1336164" cy="1336164"/>
          </a:xfrm>
          <a:prstGeom prst="rect">
            <a:avLst/>
          </a:prstGeom>
        </p:spPr>
      </p:pic>
      <p:sp>
        <p:nvSpPr>
          <p:cNvPr id="37" name="TextBox 36"/>
          <p:cNvSpPr txBox="1"/>
          <p:nvPr/>
        </p:nvSpPr>
        <p:spPr>
          <a:xfrm>
            <a:off x="6096000" y="8191500"/>
            <a:ext cx="3909240"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IRMA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5C16CAF7-7623-38EB-36E6-CEE8A67EEF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5" y="495301"/>
            <a:ext cx="11653391" cy="6660752"/>
          </a:xfrm>
          <a:prstGeom prst="rect">
            <a:avLst/>
          </a:prstGeom>
          <a:ln w="38100">
            <a:solidFill>
              <a:schemeClr val="tx1"/>
            </a:solidFill>
          </a:ln>
        </p:spPr>
      </p:pic>
      <p:pic>
        <p:nvPicPr>
          <p:cNvPr id="7" name="Picture 6">
            <a:extLst>
              <a:ext uri="{FF2B5EF4-FFF2-40B4-BE49-F238E27FC236}">
                <a16:creationId xmlns:a16="http://schemas.microsoft.com/office/drawing/2014/main" id="{8C5DBC32-8450-FA6C-A596-F1460513B3FB}"/>
              </a:ext>
            </a:extLst>
          </p:cNvPr>
          <p:cNvPicPr>
            <a:picLocks noChangeAspect="1"/>
          </p:cNvPicPr>
          <p:nvPr/>
        </p:nvPicPr>
        <p:blipFill rotWithShape="1">
          <a:blip r:embed="rId4"/>
          <a:srcRect l="8662" t="38148" r="71444" b="33689"/>
          <a:stretch/>
        </p:blipFill>
        <p:spPr>
          <a:xfrm>
            <a:off x="12096848" y="7505699"/>
            <a:ext cx="5671748" cy="25908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5999" y="8343900"/>
            <a:ext cx="6563793"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5" name="Rectangle 34"/>
          <p:cNvSpPr/>
          <p:nvPr/>
        </p:nvSpPr>
        <p:spPr>
          <a:xfrm>
            <a:off x="12807252" y="8343900"/>
            <a:ext cx="4961344"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15378" y="8681113"/>
            <a:ext cx="1143000" cy="1143000"/>
          </a:xfrm>
          <a:prstGeom prst="rect">
            <a:avLst/>
          </a:prstGeom>
        </p:spPr>
      </p:pic>
      <p:sp>
        <p:nvSpPr>
          <p:cNvPr id="37" name="TextBox 36"/>
          <p:cNvSpPr txBox="1"/>
          <p:nvPr/>
        </p:nvSpPr>
        <p:spPr>
          <a:xfrm>
            <a:off x="6303768" y="8931414"/>
            <a:ext cx="6155957" cy="707886"/>
          </a:xfrm>
          <a:prstGeom prst="rect">
            <a:avLst/>
          </a:prstGeom>
          <a:noFill/>
        </p:spPr>
        <p:txBody>
          <a:bodyPr wrap="square" rtlCol="0">
            <a:spAutoFit/>
          </a:bodyPr>
          <a:lstStyle/>
          <a:p>
            <a:r>
              <a:rPr lang="en-US" sz="4000" b="1" dirty="0">
                <a:latin typeface="Tahoma" panose="020B0604030504040204" pitchFamily="34" charset="0"/>
                <a:ea typeface="Tahoma" panose="020B0604030504040204" pitchFamily="34" charset="0"/>
                <a:cs typeface="Tahoma" panose="020B0604030504040204" pitchFamily="34" charset="0"/>
              </a:rPr>
              <a:t>HURRICANE IRMA</a:t>
            </a:r>
            <a:endParaRPr lang="en-PH" sz="4000" b="1" dirty="0">
              <a:latin typeface="Tahoma" panose="020B0604030504040204" pitchFamily="34" charset="0"/>
              <a:ea typeface="Tahoma" panose="020B0604030504040204" pitchFamily="34" charset="0"/>
              <a:cs typeface="Tahoma" panose="020B0604030504040204" pitchFamily="34" charset="0"/>
            </a:endParaRPr>
          </a:p>
        </p:txBody>
      </p:sp>
      <p:pic>
        <p:nvPicPr>
          <p:cNvPr id="26" name="Picture 25">
            <a:extLst>
              <a:ext uri="{FF2B5EF4-FFF2-40B4-BE49-F238E27FC236}">
                <a16:creationId xmlns:a16="http://schemas.microsoft.com/office/drawing/2014/main" id="{424FBF7D-ABB6-4609-99E2-028C87672D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4" y="342900"/>
            <a:ext cx="11653392" cy="7718929"/>
          </a:xfrm>
          <a:prstGeom prst="rect">
            <a:avLst/>
          </a:prstGeom>
          <a:ln w="38100">
            <a:solidFill>
              <a:schemeClr val="tx1"/>
            </a:solidFill>
          </a:ln>
        </p:spPr>
      </p:pic>
      <p:sp>
        <p:nvSpPr>
          <p:cNvPr id="38" name="TextBox 37">
            <a:extLst>
              <a:ext uri="{FF2B5EF4-FFF2-40B4-BE49-F238E27FC236}">
                <a16:creationId xmlns:a16="http://schemas.microsoft.com/office/drawing/2014/main" id="{03E79452-BE2B-607F-895A-7EB59E604505}"/>
              </a:ext>
            </a:extLst>
          </p:cNvPr>
          <p:cNvSpPr txBox="1"/>
          <p:nvPr/>
        </p:nvSpPr>
        <p:spPr>
          <a:xfrm>
            <a:off x="14636760" y="8428715"/>
            <a:ext cx="2115373" cy="1107996"/>
          </a:xfrm>
          <a:prstGeom prst="rect">
            <a:avLst/>
          </a:prstGeom>
          <a:noFill/>
        </p:spPr>
        <p:txBody>
          <a:bodyPr wrap="square" rtlCol="0">
            <a:spAutoFit/>
          </a:bodyPr>
          <a:lstStyle/>
          <a:p>
            <a:r>
              <a:rPr lang="en-US" sz="6600" b="1" dirty="0">
                <a:latin typeface="Tahoma" panose="020B0604030504040204" pitchFamily="34" charset="0"/>
                <a:ea typeface="Tahoma" panose="020B0604030504040204" pitchFamily="34" charset="0"/>
                <a:cs typeface="Tahoma" panose="020B0604030504040204" pitchFamily="34" charset="0"/>
              </a:rPr>
              <a:t>10</a:t>
            </a:r>
            <a:r>
              <a:rPr lang="en-US" sz="6000" b="1" dirty="0">
                <a:latin typeface="Tahoma" panose="020B0604030504040204" pitchFamily="34" charset="0"/>
                <a:ea typeface="Tahoma" panose="020B0604030504040204" pitchFamily="34" charset="0"/>
                <a:cs typeface="Tahoma" panose="020B0604030504040204" pitchFamily="34" charset="0"/>
              </a:rPr>
              <a:t>M</a:t>
            </a:r>
            <a:endParaRPr lang="en-PH" sz="6600" b="1"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3F2C6C8E-0218-4A92-1C4D-F4B655829F4D}"/>
              </a:ext>
            </a:extLst>
          </p:cNvPr>
          <p:cNvSpPr txBox="1"/>
          <p:nvPr/>
        </p:nvSpPr>
        <p:spPr>
          <a:xfrm>
            <a:off x="12725400" y="9372906"/>
            <a:ext cx="3822721" cy="646331"/>
          </a:xfrm>
          <a:prstGeom prst="rect">
            <a:avLst/>
          </a:prstGeom>
          <a:noFill/>
        </p:spPr>
        <p:txBody>
          <a:bodyPr wrap="square" rtlCol="0">
            <a:spAutoFit/>
          </a:bodyPr>
          <a:lstStyle/>
          <a:p>
            <a:pPr algn="r"/>
            <a:r>
              <a:rPr lang="en-US" b="1" dirty="0">
                <a:latin typeface="Century Gothic" panose="020B0502020202020204" pitchFamily="34" charset="0"/>
                <a:cs typeface="Times New Roman" panose="02020603050405020304" pitchFamily="18" charset="0"/>
              </a:rPr>
              <a:t>TOTAL AFFECTED PERSON IN CUBA BY THE HURRICANE IRMA</a:t>
            </a:r>
            <a:endParaRPr lang="en-PH" b="1" dirty="0">
              <a:latin typeface="Century Gothic" panose="020B050202020202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A60DAD94-8759-83D0-F901-03FD19BC879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84248" y="8572500"/>
            <a:ext cx="1318741" cy="1318741"/>
          </a:xfrm>
          <a:prstGeom prst="rect">
            <a:avLst/>
          </a:prstGeom>
        </p:spPr>
      </p:pic>
    </p:spTree>
    <p:extLst>
      <p:ext uri="{BB962C8B-B14F-4D97-AF65-F5344CB8AC3E}">
        <p14:creationId xmlns:p14="http://schemas.microsoft.com/office/powerpoint/2010/main" val="2190525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6000" y="7465444"/>
            <a:ext cx="5943600" cy="2631056"/>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9839" y="8208429"/>
            <a:ext cx="1430871" cy="1430871"/>
          </a:xfrm>
          <a:prstGeom prst="rect">
            <a:avLst/>
          </a:prstGeom>
        </p:spPr>
      </p:pic>
      <p:sp>
        <p:nvSpPr>
          <p:cNvPr id="37" name="TextBox 36"/>
          <p:cNvSpPr txBox="1"/>
          <p:nvPr/>
        </p:nvSpPr>
        <p:spPr>
          <a:xfrm>
            <a:off x="6098696" y="8286571"/>
            <a:ext cx="3883504"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KATRINA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E8558BFD-C644-C0AB-E58D-05A16656C75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3" y="477080"/>
            <a:ext cx="11653393" cy="6800020"/>
          </a:xfrm>
          <a:prstGeom prst="rect">
            <a:avLst/>
          </a:prstGeom>
          <a:ln w="38100">
            <a:solidFill>
              <a:schemeClr val="tx1"/>
            </a:solidFill>
          </a:ln>
        </p:spPr>
      </p:pic>
      <p:pic>
        <p:nvPicPr>
          <p:cNvPr id="7" name="Picture 6">
            <a:extLst>
              <a:ext uri="{FF2B5EF4-FFF2-40B4-BE49-F238E27FC236}">
                <a16:creationId xmlns:a16="http://schemas.microsoft.com/office/drawing/2014/main" id="{CCD36ADE-78A9-C808-A85F-20F14D032928}"/>
              </a:ext>
            </a:extLst>
          </p:cNvPr>
          <p:cNvPicPr>
            <a:picLocks noChangeAspect="1"/>
          </p:cNvPicPr>
          <p:nvPr/>
        </p:nvPicPr>
        <p:blipFill rotWithShape="1">
          <a:blip r:embed="rId4"/>
          <a:srcRect l="15417" t="47969" r="60000" b="27747"/>
          <a:stretch/>
        </p:blipFill>
        <p:spPr>
          <a:xfrm>
            <a:off x="12224948" y="7465444"/>
            <a:ext cx="5543648" cy="2631055"/>
          </a:xfrm>
          <a:prstGeom prst="rect">
            <a:avLst/>
          </a:prstGeom>
          <a:ln w="38100">
            <a:solidFill>
              <a:schemeClr val="tx1"/>
            </a:solidFill>
          </a:ln>
        </p:spPr>
      </p:pic>
    </p:spTree>
    <p:extLst>
      <p:ext uri="{BB962C8B-B14F-4D97-AF65-F5344CB8AC3E}">
        <p14:creationId xmlns:p14="http://schemas.microsoft.com/office/powerpoint/2010/main" val="3916503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7FA1EC15-E3E0-7A65-CDCE-74BD6FBB06B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19800" y="278305"/>
            <a:ext cx="11928142" cy="7455995"/>
          </a:xfrm>
          <a:prstGeom prst="rect">
            <a:avLst/>
          </a:prstGeom>
          <a:ln w="38100">
            <a:solidFill>
              <a:schemeClr val="tx1"/>
            </a:solidFill>
          </a:ln>
        </p:spPr>
      </p:pic>
      <p:pic>
        <p:nvPicPr>
          <p:cNvPr id="8" name="Picture 7">
            <a:extLst>
              <a:ext uri="{FF2B5EF4-FFF2-40B4-BE49-F238E27FC236}">
                <a16:creationId xmlns:a16="http://schemas.microsoft.com/office/drawing/2014/main" id="{0B65E4D3-73E9-1FCF-5731-1053B6B6DC40}"/>
              </a:ext>
            </a:extLst>
          </p:cNvPr>
          <p:cNvPicPr>
            <a:picLocks noChangeAspect="1"/>
          </p:cNvPicPr>
          <p:nvPr/>
        </p:nvPicPr>
        <p:blipFill rotWithShape="1">
          <a:blip r:embed="rId4"/>
          <a:srcRect l="10299" t="35926" r="67348" b="36726"/>
          <a:stretch/>
        </p:blipFill>
        <p:spPr>
          <a:xfrm>
            <a:off x="11684758" y="7905749"/>
            <a:ext cx="6289342" cy="2149808"/>
          </a:xfrm>
          <a:prstGeom prst="rect">
            <a:avLst/>
          </a:prstGeom>
          <a:ln w="38100">
            <a:solidFill>
              <a:schemeClr val="tx1"/>
            </a:solidFill>
          </a:ln>
        </p:spPr>
      </p:pic>
      <p:sp>
        <p:nvSpPr>
          <p:cNvPr id="37" name="Rectangle 36">
            <a:extLst>
              <a:ext uri="{FF2B5EF4-FFF2-40B4-BE49-F238E27FC236}">
                <a16:creationId xmlns:a16="http://schemas.microsoft.com/office/drawing/2014/main" id="{8C7F6BEA-4426-BA91-BE6C-7E47071F3825}"/>
              </a:ext>
            </a:extLst>
          </p:cNvPr>
          <p:cNvSpPr/>
          <p:nvPr/>
        </p:nvSpPr>
        <p:spPr>
          <a:xfrm>
            <a:off x="5999329" y="7905749"/>
            <a:ext cx="5430671" cy="21572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TextBox 37">
            <a:extLst>
              <a:ext uri="{FF2B5EF4-FFF2-40B4-BE49-F238E27FC236}">
                <a16:creationId xmlns:a16="http://schemas.microsoft.com/office/drawing/2014/main" id="{DB797916-154F-53DA-25A8-66EA0B92C0E8}"/>
              </a:ext>
            </a:extLst>
          </p:cNvPr>
          <p:cNvSpPr txBox="1"/>
          <p:nvPr/>
        </p:nvSpPr>
        <p:spPr>
          <a:xfrm>
            <a:off x="6148821" y="7960015"/>
            <a:ext cx="1174729" cy="461665"/>
          </a:xfrm>
          <a:prstGeom prst="rect">
            <a:avLst/>
          </a:prstGeom>
          <a:noFill/>
        </p:spPr>
        <p:txBody>
          <a:bodyPr wrap="square" rtlCol="0">
            <a:spAutoFit/>
          </a:bodyPr>
          <a:lstStyle/>
          <a:p>
            <a:r>
              <a:rPr lang="en-US" sz="2400" dirty="0">
                <a:latin typeface="Tahoma" panose="020B0604030504040204" pitchFamily="34" charset="0"/>
                <a:ea typeface="Tahoma" panose="020B0604030504040204" pitchFamily="34" charset="0"/>
                <a:cs typeface="Tahoma" panose="020B0604030504040204" pitchFamily="34" charset="0"/>
              </a:rPr>
              <a:t>HAITI</a:t>
            </a:r>
            <a:endParaRPr lang="en-PH" sz="2400"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41F627D3-DDC4-957C-D5FB-4476979C8848}"/>
              </a:ext>
            </a:extLst>
          </p:cNvPr>
          <p:cNvSpPr txBox="1"/>
          <p:nvPr/>
        </p:nvSpPr>
        <p:spPr>
          <a:xfrm>
            <a:off x="7810892" y="8370418"/>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4343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B3B13814-EE3F-73F3-030D-DC4F19D1D43B}"/>
              </a:ext>
            </a:extLst>
          </p:cNvPr>
          <p:cNvSpPr txBox="1"/>
          <p:nvPr/>
        </p:nvSpPr>
        <p:spPr>
          <a:xfrm>
            <a:off x="7575101" y="9267196"/>
            <a:ext cx="2552831" cy="461665"/>
          </a:xfrm>
          <a:prstGeom prst="rect">
            <a:avLst/>
          </a:prstGeom>
          <a:noFill/>
        </p:spPr>
        <p:txBody>
          <a:bodyPr wrap="square" rtlCol="0">
            <a:spAutoFit/>
          </a:bodyPr>
          <a:lstStyle/>
          <a:p>
            <a:r>
              <a:rPr lang="en-US" sz="2400" b="1" dirty="0">
                <a:latin typeface="Tahoma" panose="020B0604030504040204" pitchFamily="34" charset="0"/>
                <a:ea typeface="Tahoma" panose="020B0604030504040204" pitchFamily="34" charset="0"/>
                <a:cs typeface="Tahoma" panose="020B0604030504040204" pitchFamily="34" charset="0"/>
              </a:rPr>
              <a:t>TOTAL DEATHS </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2" name="Picture 31">
            <a:extLst>
              <a:ext uri="{FF2B5EF4-FFF2-40B4-BE49-F238E27FC236}">
                <a16:creationId xmlns:a16="http://schemas.microsoft.com/office/drawing/2014/main" id="{F6560BBF-5F5C-6B66-B107-410FDC442B8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23710" y="419100"/>
            <a:ext cx="11635536" cy="6736953"/>
          </a:xfrm>
          <a:prstGeom prst="rect">
            <a:avLst/>
          </a:prstGeom>
          <a:ln w="38100">
            <a:solidFill>
              <a:schemeClr val="tx1"/>
            </a:solidFill>
          </a:ln>
        </p:spPr>
      </p:pic>
      <p:pic>
        <p:nvPicPr>
          <p:cNvPr id="6" name="Picture 5">
            <a:extLst>
              <a:ext uri="{FF2B5EF4-FFF2-40B4-BE49-F238E27FC236}">
                <a16:creationId xmlns:a16="http://schemas.microsoft.com/office/drawing/2014/main" id="{E4D6B08B-C830-64C6-A9A4-B35EAB3790CE}"/>
              </a:ext>
            </a:extLst>
          </p:cNvPr>
          <p:cNvPicPr>
            <a:picLocks noChangeAspect="1"/>
          </p:cNvPicPr>
          <p:nvPr/>
        </p:nvPicPr>
        <p:blipFill rotWithShape="1">
          <a:blip r:embed="rId3"/>
          <a:srcRect l="8767" t="18889" r="75453" b="52963"/>
          <a:stretch/>
        </p:blipFill>
        <p:spPr>
          <a:xfrm>
            <a:off x="6123710" y="7429500"/>
            <a:ext cx="4163290" cy="2743200"/>
          </a:xfrm>
          <a:prstGeom prst="rect">
            <a:avLst/>
          </a:prstGeom>
          <a:ln w="38100">
            <a:solidFill>
              <a:schemeClr val="tx1"/>
            </a:solidFill>
          </a:ln>
        </p:spPr>
      </p:pic>
      <p:sp>
        <p:nvSpPr>
          <p:cNvPr id="37" name="Rectangle 36">
            <a:extLst>
              <a:ext uri="{FF2B5EF4-FFF2-40B4-BE49-F238E27FC236}">
                <a16:creationId xmlns:a16="http://schemas.microsoft.com/office/drawing/2014/main" id="{195B48AD-D9FA-2E24-A336-A24ABDD267A1}"/>
              </a:ext>
            </a:extLst>
          </p:cNvPr>
          <p:cNvSpPr/>
          <p:nvPr/>
        </p:nvSpPr>
        <p:spPr>
          <a:xfrm>
            <a:off x="10439400" y="74295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Rectangle 37">
            <a:extLst>
              <a:ext uri="{FF2B5EF4-FFF2-40B4-BE49-F238E27FC236}">
                <a16:creationId xmlns:a16="http://schemas.microsoft.com/office/drawing/2014/main" id="{20D79AA4-D674-127C-FC23-3363303D656B}"/>
              </a:ext>
            </a:extLst>
          </p:cNvPr>
          <p:cNvSpPr/>
          <p:nvPr/>
        </p:nvSpPr>
        <p:spPr>
          <a:xfrm>
            <a:off x="14173200" y="74295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FA566F6E-B005-5668-C178-4CD8D7221EC5}"/>
              </a:ext>
            </a:extLst>
          </p:cNvPr>
          <p:cNvSpPr txBox="1"/>
          <p:nvPr/>
        </p:nvSpPr>
        <p:spPr>
          <a:xfrm>
            <a:off x="11127653" y="8225617"/>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3393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1E3BBAA5-4404-AA3B-3940-04857049B77C}"/>
              </a:ext>
            </a:extLst>
          </p:cNvPr>
          <p:cNvSpPr txBox="1"/>
          <p:nvPr/>
        </p:nvSpPr>
        <p:spPr>
          <a:xfrm>
            <a:off x="15091149" y="8225617"/>
            <a:ext cx="1750147"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150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B4216723-602D-1C39-9284-6F2F494A11E6}"/>
              </a:ext>
            </a:extLst>
          </p:cNvPr>
          <p:cNvSpPr txBox="1"/>
          <p:nvPr/>
        </p:nvSpPr>
        <p:spPr>
          <a:xfrm>
            <a:off x="10774728" y="9164511"/>
            <a:ext cx="2947112" cy="830997"/>
          </a:xfrm>
          <a:prstGeom prst="rect">
            <a:avLst/>
          </a:prstGeom>
          <a:noFill/>
        </p:spPr>
        <p:txBody>
          <a:bodyPr wrap="square" rtlCol="0">
            <a:spAutoFit/>
          </a:bodyPr>
          <a:lstStyle/>
          <a:p>
            <a:pPr algn="ctr"/>
            <a:r>
              <a:rPr lang="en-US" sz="2400" dirty="0">
                <a:latin typeface="Tahoma" panose="020B0604030504040204" pitchFamily="34" charset="0"/>
                <a:ea typeface="Tahoma" panose="020B0604030504040204" pitchFamily="34" charset="0"/>
                <a:cs typeface="Tahoma" panose="020B0604030504040204" pitchFamily="34" charset="0"/>
              </a:rPr>
              <a:t>NUMBER OF INJURED IN </a:t>
            </a:r>
            <a:r>
              <a:rPr lang="en-US" sz="2400" b="1" dirty="0">
                <a:latin typeface="Tahoma" panose="020B0604030504040204" pitchFamily="34" charset="0"/>
                <a:ea typeface="Tahoma" panose="020B0604030504040204" pitchFamily="34" charset="0"/>
                <a:cs typeface="Tahoma" panose="020B0604030504040204" pitchFamily="34" charset="0"/>
              </a:rPr>
              <a:t>HAITI</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
        <p:nvSpPr>
          <p:cNvPr id="42" name="TextBox 41">
            <a:extLst>
              <a:ext uri="{FF2B5EF4-FFF2-40B4-BE49-F238E27FC236}">
                <a16:creationId xmlns:a16="http://schemas.microsoft.com/office/drawing/2014/main" id="{F2DB8F37-A46B-FF88-65A8-C28DA13469F4}"/>
              </a:ext>
            </a:extLst>
          </p:cNvPr>
          <p:cNvSpPr txBox="1"/>
          <p:nvPr/>
        </p:nvSpPr>
        <p:spPr>
          <a:xfrm>
            <a:off x="14013466" y="9241460"/>
            <a:ext cx="3905512" cy="769441"/>
          </a:xfrm>
          <a:prstGeom prst="rect">
            <a:avLst/>
          </a:prstGeom>
          <a:noFill/>
        </p:spPr>
        <p:txBody>
          <a:bodyPr wrap="square" rtlCol="0">
            <a:spAutoFit/>
          </a:bodyPr>
          <a:lstStyle/>
          <a:p>
            <a:pPr algn="ctr"/>
            <a:r>
              <a:rPr lang="en-US" sz="2200" dirty="0">
                <a:latin typeface="Tahoma" panose="020B0604030504040204" pitchFamily="34" charset="0"/>
                <a:ea typeface="Tahoma" panose="020B0604030504040204" pitchFamily="34" charset="0"/>
                <a:cs typeface="Tahoma" panose="020B0604030504040204" pitchFamily="34" charset="0"/>
              </a:rPr>
              <a:t>NUMBER OF INJURED IN </a:t>
            </a:r>
            <a:r>
              <a:rPr lang="en-US" sz="2200" b="1" dirty="0">
                <a:latin typeface="Tahoma" panose="020B0604030504040204" pitchFamily="34" charset="0"/>
                <a:ea typeface="Tahoma" panose="020B0604030504040204" pitchFamily="34" charset="0"/>
                <a:cs typeface="Tahoma" panose="020B0604030504040204" pitchFamily="34" charset="0"/>
              </a:rPr>
              <a:t>DOMINICA</a:t>
            </a:r>
            <a:endParaRPr lang="en-PH" sz="2200" b="1" dirty="0">
              <a:latin typeface="Tahoma" panose="020B0604030504040204" pitchFamily="34" charset="0"/>
              <a:ea typeface="Tahoma" panose="020B0604030504040204" pitchFamily="34" charset="0"/>
              <a:cs typeface="Tahoma" panose="020B0604030504040204" pitchFamily="34" charset="0"/>
            </a:endParaRPr>
          </a:p>
        </p:txBody>
      </p:sp>
      <p:pic>
        <p:nvPicPr>
          <p:cNvPr id="10" name="Picture 9">
            <a:extLst>
              <a:ext uri="{FF2B5EF4-FFF2-40B4-BE49-F238E27FC236}">
                <a16:creationId xmlns:a16="http://schemas.microsoft.com/office/drawing/2014/main" id="{B840B356-42BE-331C-2E7F-9B83A104869B}"/>
              </a:ext>
            </a:extLst>
          </p:cNvPr>
          <p:cNvPicPr>
            <a:picLocks noChangeAspect="1"/>
          </p:cNvPicPr>
          <p:nvPr/>
        </p:nvPicPr>
        <p:blipFill>
          <a:blip r:embed="rId4" cstate="print">
            <a:duotone>
              <a:prstClr val="black"/>
              <a:schemeClr val="tx2">
                <a:tint val="45000"/>
                <a:satMod val="400000"/>
              </a:schemeClr>
            </a:duotone>
            <a:extLst>
              <a:ext uri="{BEBA8EAE-BF5A-486C-A8C5-ECC9F3942E4B}">
                <a14:imgProps xmlns:a14="http://schemas.microsoft.com/office/drawing/2010/main">
                  <a14:imgLayer r:embed="rId5">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5430930" y="7416878"/>
            <a:ext cx="1070583" cy="1070583"/>
          </a:xfrm>
          <a:prstGeom prst="rect">
            <a:avLst/>
          </a:prstGeom>
        </p:spPr>
      </p:pic>
      <p:pic>
        <p:nvPicPr>
          <p:cNvPr id="43" name="Picture 42">
            <a:extLst>
              <a:ext uri="{FF2B5EF4-FFF2-40B4-BE49-F238E27FC236}">
                <a16:creationId xmlns:a16="http://schemas.microsoft.com/office/drawing/2014/main" id="{F8A43F62-4A10-E748-0840-F6F03EC3112E}"/>
              </a:ext>
            </a:extLst>
          </p:cNvPr>
          <p:cNvPicPr>
            <a:picLocks noChangeAspect="1"/>
          </p:cNvPicPr>
          <p:nvPr/>
        </p:nvPicPr>
        <p:blipFill>
          <a:blip r:embed="rId4" cstate="print">
            <a:duotone>
              <a:prstClr val="black"/>
              <a:schemeClr val="tx2">
                <a:tint val="45000"/>
                <a:satMod val="400000"/>
              </a:schemeClr>
            </a:duotone>
            <a:extLst>
              <a:ext uri="{BEBA8EAE-BF5A-486C-A8C5-ECC9F3942E4B}">
                <a14:imgProps xmlns:a14="http://schemas.microsoft.com/office/drawing/2010/main">
                  <a14:imgLayer r:embed="rId5">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1697130" y="7421913"/>
            <a:ext cx="1070583" cy="1070583"/>
          </a:xfrm>
          <a:prstGeom prst="rect">
            <a:avLst/>
          </a:prstGeom>
        </p:spPr>
      </p:pic>
    </p:spTree>
    <p:extLst>
      <p:ext uri="{BB962C8B-B14F-4D97-AF65-F5344CB8AC3E}">
        <p14:creationId xmlns:p14="http://schemas.microsoft.com/office/powerpoint/2010/main" val="461210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ADAFB4B1-1874-C6C9-ADAA-EDBD8B2DCDD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23710" y="342901"/>
            <a:ext cx="11635536" cy="6915150"/>
          </a:xfrm>
          <a:prstGeom prst="rect">
            <a:avLst/>
          </a:prstGeom>
          <a:ln w="38100">
            <a:solidFill>
              <a:schemeClr val="tx1"/>
            </a:solidFill>
          </a:ln>
        </p:spPr>
      </p:pic>
      <p:pic>
        <p:nvPicPr>
          <p:cNvPr id="6" name="Picture 5">
            <a:extLst>
              <a:ext uri="{FF2B5EF4-FFF2-40B4-BE49-F238E27FC236}">
                <a16:creationId xmlns:a16="http://schemas.microsoft.com/office/drawing/2014/main" id="{4D992D5A-C379-3824-3494-597F65A3994D}"/>
              </a:ext>
            </a:extLst>
          </p:cNvPr>
          <p:cNvPicPr>
            <a:picLocks noChangeAspect="1"/>
          </p:cNvPicPr>
          <p:nvPr/>
        </p:nvPicPr>
        <p:blipFill rotWithShape="1">
          <a:blip r:embed="rId3"/>
          <a:srcRect l="10076" t="27090" r="66515" b="46224"/>
          <a:stretch/>
        </p:blipFill>
        <p:spPr>
          <a:xfrm>
            <a:off x="6123710" y="7427556"/>
            <a:ext cx="5458689" cy="2745144"/>
          </a:xfrm>
          <a:prstGeom prst="rect">
            <a:avLst/>
          </a:prstGeom>
          <a:ln w="38100">
            <a:solidFill>
              <a:schemeClr val="tx1"/>
            </a:solidFill>
          </a:ln>
        </p:spPr>
      </p:pic>
      <p:sp>
        <p:nvSpPr>
          <p:cNvPr id="33" name="Rectangle 32">
            <a:extLst>
              <a:ext uri="{FF2B5EF4-FFF2-40B4-BE49-F238E27FC236}">
                <a16:creationId xmlns:a16="http://schemas.microsoft.com/office/drawing/2014/main" id="{EECC5E57-18E3-C313-B9F2-D07849FE0CC1}"/>
              </a:ext>
            </a:extLst>
          </p:cNvPr>
          <p:cNvSpPr/>
          <p:nvPr/>
        </p:nvSpPr>
        <p:spPr>
          <a:xfrm>
            <a:off x="11887201" y="7427556"/>
            <a:ext cx="5872046" cy="274514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4" name="TextBox 33">
            <a:extLst>
              <a:ext uri="{FF2B5EF4-FFF2-40B4-BE49-F238E27FC236}">
                <a16:creationId xmlns:a16="http://schemas.microsoft.com/office/drawing/2014/main" id="{94694FF0-2CF1-4B5E-397E-4735437C280E}"/>
              </a:ext>
            </a:extLst>
          </p:cNvPr>
          <p:cNvSpPr txBox="1"/>
          <p:nvPr/>
        </p:nvSpPr>
        <p:spPr>
          <a:xfrm>
            <a:off x="12424086" y="7802093"/>
            <a:ext cx="4798276"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20202593.0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48C13481-F39D-E765-21F4-7A538C943D90}"/>
              </a:ext>
            </a:extLst>
          </p:cNvPr>
          <p:cNvSpPr txBox="1"/>
          <p:nvPr/>
        </p:nvSpPr>
        <p:spPr>
          <a:xfrm>
            <a:off x="12536642" y="8817756"/>
            <a:ext cx="4573164" cy="1015663"/>
          </a:xfrm>
          <a:prstGeom prst="rect">
            <a:avLst/>
          </a:prstGeom>
          <a:noFill/>
        </p:spPr>
        <p:txBody>
          <a:bodyPr wrap="square" rtlCol="0">
            <a:spAutoFit/>
          </a:bodyPr>
          <a:lstStyle/>
          <a:p>
            <a:pPr algn="ctr"/>
            <a:r>
              <a:rPr lang="en-US" sz="2400" b="1" dirty="0">
                <a:latin typeface="Tahoma" panose="020B0604030504040204" pitchFamily="34" charset="0"/>
                <a:ea typeface="Tahoma" panose="020B0604030504040204" pitchFamily="34" charset="0"/>
                <a:cs typeface="Tahoma" panose="020B0604030504040204" pitchFamily="34" charset="0"/>
              </a:rPr>
              <a:t>TOTAL AFFECTED INDIVIDUALS IN </a:t>
            </a:r>
            <a:r>
              <a:rPr lang="en-US" sz="3600" b="1" dirty="0">
                <a:latin typeface="Tahoma" panose="020B0604030504040204" pitchFamily="34" charset="0"/>
                <a:ea typeface="Tahoma" panose="020B0604030504040204" pitchFamily="34" charset="0"/>
                <a:cs typeface="Tahoma" panose="020B0604030504040204" pitchFamily="34" charset="0"/>
              </a:rPr>
              <a:t>CUBA</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0997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4" name="Picture 33">
            <a:extLst>
              <a:ext uri="{FF2B5EF4-FFF2-40B4-BE49-F238E27FC236}">
                <a16:creationId xmlns:a16="http://schemas.microsoft.com/office/drawing/2014/main" id="{EEA025B3-3E6D-E7C8-1579-CE27CDAA23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817465" y="265646"/>
            <a:ext cx="8355735" cy="9593603"/>
          </a:xfrm>
          <a:prstGeom prst="rect">
            <a:avLst/>
          </a:prstGeom>
          <a:ln w="38100">
            <a:solidFill>
              <a:schemeClr val="tx1"/>
            </a:solidFill>
          </a:ln>
        </p:spPr>
      </p:pic>
      <p:pic>
        <p:nvPicPr>
          <p:cNvPr id="6" name="Picture 5">
            <a:extLst>
              <a:ext uri="{FF2B5EF4-FFF2-40B4-BE49-F238E27FC236}">
                <a16:creationId xmlns:a16="http://schemas.microsoft.com/office/drawing/2014/main" id="{0BAFD56F-4425-8381-3D46-926839AADEE4}"/>
              </a:ext>
            </a:extLst>
          </p:cNvPr>
          <p:cNvPicPr>
            <a:picLocks noChangeAspect="1"/>
          </p:cNvPicPr>
          <p:nvPr/>
        </p:nvPicPr>
        <p:blipFill rotWithShape="1">
          <a:blip r:embed="rId3"/>
          <a:srcRect l="10404" t="15926" r="67348" b="32881"/>
          <a:stretch/>
        </p:blipFill>
        <p:spPr>
          <a:xfrm>
            <a:off x="14401800" y="265645"/>
            <a:ext cx="3655325" cy="6243353"/>
          </a:xfrm>
          <a:prstGeom prst="rect">
            <a:avLst/>
          </a:prstGeom>
          <a:ln w="38100">
            <a:solidFill>
              <a:schemeClr val="tx1"/>
            </a:solidFill>
          </a:ln>
        </p:spPr>
      </p:pic>
      <p:sp>
        <p:nvSpPr>
          <p:cNvPr id="38" name="Rectangle 37">
            <a:extLst>
              <a:ext uri="{FF2B5EF4-FFF2-40B4-BE49-F238E27FC236}">
                <a16:creationId xmlns:a16="http://schemas.microsoft.com/office/drawing/2014/main" id="{C980918D-4C19-DF2A-5F15-38F9D50847AA}"/>
              </a:ext>
            </a:extLst>
          </p:cNvPr>
          <p:cNvSpPr/>
          <p:nvPr/>
        </p:nvSpPr>
        <p:spPr>
          <a:xfrm>
            <a:off x="14390427" y="6699807"/>
            <a:ext cx="3666698" cy="315944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55BACF06-B3B8-99B6-A975-2304FF5E3C35}"/>
              </a:ext>
            </a:extLst>
          </p:cNvPr>
          <p:cNvSpPr txBox="1"/>
          <p:nvPr/>
        </p:nvSpPr>
        <p:spPr>
          <a:xfrm>
            <a:off x="14548512" y="7319793"/>
            <a:ext cx="3350525" cy="1446550"/>
          </a:xfrm>
          <a:prstGeom prst="rect">
            <a:avLst/>
          </a:prstGeom>
          <a:noFill/>
        </p:spPr>
        <p:txBody>
          <a:bodyPr wrap="square" rtlCol="0">
            <a:spAutoFit/>
          </a:bodyPr>
          <a:lstStyle/>
          <a:p>
            <a:pPr algn="ctr"/>
            <a:r>
              <a:rPr lang="en-US" sz="4400" b="1" dirty="0">
                <a:latin typeface="Tahoma" panose="020B0604030504040204" pitchFamily="34" charset="0"/>
                <a:ea typeface="Tahoma" panose="020B0604030504040204" pitchFamily="34" charset="0"/>
                <a:cs typeface="Tahoma" panose="020B0604030504040204" pitchFamily="34" charset="0"/>
              </a:rPr>
              <a:t>Saint Kitts and Nevis</a:t>
            </a:r>
            <a:endParaRPr lang="en-PH" sz="44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EFC25E18-769C-7104-C484-9CCAA50785A2}"/>
              </a:ext>
            </a:extLst>
          </p:cNvPr>
          <p:cNvSpPr txBox="1"/>
          <p:nvPr/>
        </p:nvSpPr>
        <p:spPr>
          <a:xfrm>
            <a:off x="14848299" y="8730831"/>
            <a:ext cx="2750950" cy="646331"/>
          </a:xfrm>
          <a:prstGeom prst="rect">
            <a:avLst/>
          </a:prstGeom>
          <a:noFill/>
        </p:spPr>
        <p:txBody>
          <a:bodyPr wrap="square" rtlCol="0">
            <a:spAutoFit/>
          </a:bodyPr>
          <a:lstStyle/>
          <a:p>
            <a:pPr algn="ctr"/>
            <a:r>
              <a:rPr lang="en-US" b="1" dirty="0">
                <a:latin typeface="Century Gothic" panose="020B0502020202020204" pitchFamily="34" charset="0"/>
                <a:cs typeface="Times New Roman" panose="02020603050405020304" pitchFamily="18" charset="0"/>
              </a:rPr>
              <a:t>Lowest Number of Total Deaths </a:t>
            </a:r>
            <a:endParaRPr lang="en-PH" b="1"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2" name="Picture 31">
            <a:extLst>
              <a:ext uri="{FF2B5EF4-FFF2-40B4-BE49-F238E27FC236}">
                <a16:creationId xmlns:a16="http://schemas.microsoft.com/office/drawing/2014/main" id="{88F2CB68-B34B-AB87-9668-0087475C77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8821" y="312157"/>
            <a:ext cx="11605779" cy="7193543"/>
          </a:xfrm>
          <a:prstGeom prst="rect">
            <a:avLst/>
          </a:prstGeom>
          <a:ln w="38100">
            <a:solidFill>
              <a:schemeClr val="tx1"/>
            </a:solidFill>
          </a:ln>
        </p:spPr>
      </p:pic>
      <p:pic>
        <p:nvPicPr>
          <p:cNvPr id="6" name="Picture 5">
            <a:extLst>
              <a:ext uri="{FF2B5EF4-FFF2-40B4-BE49-F238E27FC236}">
                <a16:creationId xmlns:a16="http://schemas.microsoft.com/office/drawing/2014/main" id="{CE8A3D1B-DC85-93FE-639D-40CECAC02A50}"/>
              </a:ext>
            </a:extLst>
          </p:cNvPr>
          <p:cNvPicPr>
            <a:picLocks noChangeAspect="1"/>
          </p:cNvPicPr>
          <p:nvPr/>
        </p:nvPicPr>
        <p:blipFill rotWithShape="1">
          <a:blip r:embed="rId3"/>
          <a:srcRect l="17083" t="28518" r="56250" b="47568"/>
          <a:stretch/>
        </p:blipFill>
        <p:spPr>
          <a:xfrm>
            <a:off x="6136311" y="7664355"/>
            <a:ext cx="5966979" cy="2459975"/>
          </a:xfrm>
          <a:prstGeom prst="rect">
            <a:avLst/>
          </a:prstGeom>
          <a:ln w="38100">
            <a:solidFill>
              <a:schemeClr val="tx1"/>
            </a:solidFill>
          </a:ln>
        </p:spPr>
      </p:pic>
      <p:sp>
        <p:nvSpPr>
          <p:cNvPr id="33" name="Rectangle 32">
            <a:extLst>
              <a:ext uri="{FF2B5EF4-FFF2-40B4-BE49-F238E27FC236}">
                <a16:creationId xmlns:a16="http://schemas.microsoft.com/office/drawing/2014/main" id="{2B4D5518-08CB-63BC-AE91-A9583B54F410}"/>
              </a:ext>
            </a:extLst>
          </p:cNvPr>
          <p:cNvSpPr/>
          <p:nvPr/>
        </p:nvSpPr>
        <p:spPr>
          <a:xfrm>
            <a:off x="12344400" y="7658100"/>
            <a:ext cx="5410200" cy="2459975"/>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5" name="TextBox 34">
            <a:extLst>
              <a:ext uri="{FF2B5EF4-FFF2-40B4-BE49-F238E27FC236}">
                <a16:creationId xmlns:a16="http://schemas.microsoft.com/office/drawing/2014/main" id="{EE0D71FF-F4D2-3E90-898A-DF9DA27E12EC}"/>
              </a:ext>
            </a:extLst>
          </p:cNvPr>
          <p:cNvSpPr txBox="1"/>
          <p:nvPr/>
        </p:nvSpPr>
        <p:spPr>
          <a:xfrm>
            <a:off x="13674025" y="7886700"/>
            <a:ext cx="2750950" cy="1015663"/>
          </a:xfrm>
          <a:prstGeom prst="rect">
            <a:avLst/>
          </a:prstGeom>
          <a:noFill/>
        </p:spPr>
        <p:txBody>
          <a:bodyPr wrap="square" rtlCol="0">
            <a:spAutoFit/>
          </a:bodyPr>
          <a:lstStyle/>
          <a:p>
            <a:pPr algn="ctr"/>
            <a:r>
              <a:rPr lang="en-US" sz="6000" b="1" dirty="0">
                <a:latin typeface="Century Gothic" panose="020B0502020202020204" pitchFamily="34" charset="0"/>
                <a:cs typeface="Times New Roman" panose="02020603050405020304" pitchFamily="18" charset="0"/>
              </a:rPr>
              <a:t>USA</a:t>
            </a:r>
            <a:endParaRPr lang="en-PH" sz="6000"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E11E5A28-E7B5-4835-3BAA-2C3EAD89726A}"/>
              </a:ext>
            </a:extLst>
          </p:cNvPr>
          <p:cNvSpPr txBox="1"/>
          <p:nvPr/>
        </p:nvSpPr>
        <p:spPr>
          <a:xfrm>
            <a:off x="12839700" y="8845600"/>
            <a:ext cx="4419600" cy="1138773"/>
          </a:xfrm>
          <a:prstGeom prst="rect">
            <a:avLst/>
          </a:prstGeom>
          <a:noFill/>
        </p:spPr>
        <p:txBody>
          <a:bodyPr wrap="square" rtlCol="0">
            <a:spAutoFit/>
          </a:bodyPr>
          <a:lstStyle/>
          <a:p>
            <a:pPr algn="ctr"/>
            <a:r>
              <a:rPr lang="en-US" sz="2000" b="1" dirty="0">
                <a:latin typeface="Century Gothic" panose="020B0502020202020204" pitchFamily="34" charset="0"/>
                <a:cs typeface="Times New Roman" panose="02020603050405020304" pitchFamily="18" charset="0"/>
              </a:rPr>
              <a:t>MOST AFFECTED COUNTRY HAVING MORE THAN </a:t>
            </a:r>
            <a:r>
              <a:rPr lang="en-US" sz="2800" b="1" dirty="0">
                <a:latin typeface="Century Gothic" panose="020B0502020202020204" pitchFamily="34" charset="0"/>
                <a:cs typeface="Times New Roman" panose="02020603050405020304" pitchFamily="18" charset="0"/>
              </a:rPr>
              <a:t>700</a:t>
            </a:r>
            <a:r>
              <a:rPr lang="en-US" sz="2000" b="1" dirty="0">
                <a:latin typeface="Century Gothic" panose="020B0502020202020204" pitchFamily="34" charset="0"/>
                <a:cs typeface="Times New Roman" panose="02020603050405020304" pitchFamily="18" charset="0"/>
              </a:rPr>
              <a:t> BILLION TOTAL COST OF DAMAGES</a:t>
            </a:r>
            <a:endParaRPr lang="en-PH" sz="2000" b="1"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6543675" cy="10287000"/>
          </a:xfrm>
          <a:custGeom>
            <a:avLst/>
            <a:gdLst/>
            <a:ahLst/>
            <a:cxnLst/>
            <a:rect l="l" t="t" r="r" b="b"/>
            <a:pathLst>
              <a:path w="6543675" h="10287000">
                <a:moveTo>
                  <a:pt x="6543674" y="10286999"/>
                </a:moveTo>
                <a:lnTo>
                  <a:pt x="0" y="10286999"/>
                </a:lnTo>
                <a:lnTo>
                  <a:pt x="0" y="0"/>
                </a:lnTo>
                <a:lnTo>
                  <a:pt x="6543674" y="0"/>
                </a:lnTo>
                <a:lnTo>
                  <a:pt x="6543674" y="10286999"/>
                </a:lnTo>
                <a:close/>
              </a:path>
            </a:pathLst>
          </a:custGeom>
          <a:solidFill>
            <a:srgbClr val="D5D5D5"/>
          </a:solidFill>
        </p:spPr>
        <p:txBody>
          <a:bodyPr wrap="square" lIns="0" tIns="0" rIns="0" bIns="0" rtlCol="0"/>
          <a:lstStyle/>
          <a:p>
            <a:endParaRPr dirty="0"/>
          </a:p>
        </p:txBody>
      </p:sp>
      <p:sp>
        <p:nvSpPr>
          <p:cNvPr id="17" name="object 17"/>
          <p:cNvSpPr txBox="1"/>
          <p:nvPr/>
        </p:nvSpPr>
        <p:spPr>
          <a:xfrm>
            <a:off x="1657052" y="345029"/>
            <a:ext cx="2000548" cy="8681914"/>
          </a:xfrm>
          <a:prstGeom prst="rect">
            <a:avLst/>
          </a:prstGeom>
        </p:spPr>
        <p:txBody>
          <a:bodyPr vert="vert270" wrap="square" lIns="0" tIns="16510" rIns="0" bIns="0" rtlCol="0">
            <a:spAutoFit/>
          </a:bodyPr>
          <a:lstStyle/>
          <a:p>
            <a:pPr marL="12700">
              <a:lnSpc>
                <a:spcPct val="100000"/>
              </a:lnSpc>
              <a:spcBef>
                <a:spcPts val="130"/>
              </a:spcBef>
            </a:pPr>
            <a:r>
              <a:rPr lang="en-PH" sz="6500" b="1" spc="-70" dirty="0">
                <a:solidFill>
                  <a:schemeClr val="accent4">
                    <a:lumMod val="50000"/>
                  </a:schemeClr>
                </a:solidFill>
                <a:latin typeface="Tahoma" panose="020B0604030504040204"/>
                <a:cs typeface="Tahoma" panose="020B0604030504040204"/>
              </a:rPr>
              <a:t>Sustainable Development Goals</a:t>
            </a:r>
            <a:endParaRPr sz="6500" dirty="0">
              <a:solidFill>
                <a:schemeClr val="accent4">
                  <a:lumMod val="50000"/>
                </a:schemeClr>
              </a:solidFill>
              <a:latin typeface="Tahoma" panose="020B0604030504040204"/>
              <a:cs typeface="Tahoma" panose="020B0604030504040204"/>
            </a:endParaRPr>
          </a:p>
        </p:txBody>
      </p:sp>
      <p:sp>
        <p:nvSpPr>
          <p:cNvPr id="18" name="object 18"/>
          <p:cNvSpPr txBox="1">
            <a:spLocks noGrp="1"/>
          </p:cNvSpPr>
          <p:nvPr>
            <p:ph type="title"/>
          </p:nvPr>
        </p:nvSpPr>
        <p:spPr>
          <a:xfrm>
            <a:off x="10310974" y="1303417"/>
            <a:ext cx="3996690" cy="861967"/>
          </a:xfrm>
          <a:prstGeom prst="rect">
            <a:avLst/>
          </a:prstGeom>
        </p:spPr>
        <p:txBody>
          <a:bodyPr vert="horz" wrap="square" lIns="0" tIns="12700" rIns="0" bIns="0" rtlCol="0">
            <a:spAutoFit/>
          </a:bodyPr>
          <a:lstStyle/>
          <a:p>
            <a:pPr marL="12700" marR="5080">
              <a:lnSpc>
                <a:spcPct val="107000"/>
              </a:lnSpc>
              <a:spcBef>
                <a:spcPts val="100"/>
              </a:spcBef>
            </a:pPr>
            <a:r>
              <a:rPr lang="en-PH" sz="2700" spc="-75" dirty="0">
                <a:solidFill>
                  <a:schemeClr val="bg2">
                    <a:lumMod val="50000"/>
                  </a:schemeClr>
                </a:solidFill>
                <a:latin typeface="Tahoma" panose="020B0604030504040204"/>
                <a:cs typeface="Tahoma" panose="020B0604030504040204"/>
              </a:rPr>
              <a:t>Goal 11: Sustainable Cities and Communities</a:t>
            </a:r>
            <a:endParaRPr sz="2700" dirty="0">
              <a:solidFill>
                <a:schemeClr val="bg2">
                  <a:lumMod val="50000"/>
                </a:schemeClr>
              </a:solidFill>
              <a:latin typeface="Tahoma" panose="020B0604030504040204"/>
              <a:cs typeface="Tahoma" panose="020B0604030504040204"/>
            </a:endParaRPr>
          </a:p>
        </p:txBody>
      </p:sp>
      <p:sp>
        <p:nvSpPr>
          <p:cNvPr id="19" name="object 19"/>
          <p:cNvSpPr txBox="1"/>
          <p:nvPr/>
        </p:nvSpPr>
        <p:spPr>
          <a:xfrm>
            <a:off x="10310974" y="2377239"/>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mitigate the negative consequences of natural catastrophes like typhoons.</a:t>
            </a:r>
            <a:endParaRPr dirty="0">
              <a:latin typeface="Century Gothic" panose="020B0502020202020204" pitchFamily="34" charset="0"/>
              <a:cs typeface="Verdana" panose="020B0604030504040204"/>
            </a:endParaRPr>
          </a:p>
        </p:txBody>
      </p:sp>
      <p:sp>
        <p:nvSpPr>
          <p:cNvPr id="23" name="object 18"/>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4" name="object 19"/>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5" name="object 20"/>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6" name="object 21"/>
          <p:cNvSpPr/>
          <p:nvPr/>
        </p:nvSpPr>
        <p:spPr>
          <a:xfrm>
            <a:off x="16685148" y="9101933"/>
            <a:ext cx="690245" cy="317500"/>
          </a:xfrm>
          <a:custGeom>
            <a:avLst/>
            <a:gdLst/>
            <a:ahLst/>
            <a:cxnLst/>
            <a:rect l="l" t="t" r="r" b="b"/>
            <a:pathLst>
              <a:path w="690244" h="317500">
                <a:moveTo>
                  <a:pt x="530605" y="317229"/>
                </a:moveTo>
                <a:lnTo>
                  <a:pt x="538520" y="317229"/>
                </a:lnTo>
                <a:lnTo>
                  <a:pt x="690166" y="162648"/>
                </a:lnTo>
                <a:lnTo>
                  <a:pt x="690166" y="154580"/>
                </a:lnTo>
                <a:lnTo>
                  <a:pt x="543585" y="5163"/>
                </a:lnTo>
                <a:lnTo>
                  <a:pt x="538520" y="0"/>
                </a:lnTo>
                <a:lnTo>
                  <a:pt x="530605" y="0"/>
                </a:lnTo>
                <a:lnTo>
                  <a:pt x="525856" y="5163"/>
                </a:lnTo>
                <a:lnTo>
                  <a:pt x="523323" y="7745"/>
                </a:lnTo>
                <a:lnTo>
                  <a:pt x="522057" y="10972"/>
                </a:lnTo>
                <a:lnTo>
                  <a:pt x="522057" y="17426"/>
                </a:lnTo>
                <a:lnTo>
                  <a:pt x="523323" y="20653"/>
                </a:lnTo>
                <a:lnTo>
                  <a:pt x="645527" y="145544"/>
                </a:lnTo>
                <a:lnTo>
                  <a:pt x="5698" y="145544"/>
                </a:lnTo>
                <a:lnTo>
                  <a:pt x="0" y="151353"/>
                </a:lnTo>
                <a:lnTo>
                  <a:pt x="0" y="165553"/>
                </a:lnTo>
                <a:lnTo>
                  <a:pt x="5698" y="171361"/>
                </a:lnTo>
                <a:lnTo>
                  <a:pt x="645527" y="171361"/>
                </a:lnTo>
                <a:lnTo>
                  <a:pt x="520474" y="298834"/>
                </a:lnTo>
                <a:lnTo>
                  <a:pt x="520474" y="306902"/>
                </a:lnTo>
                <a:lnTo>
                  <a:pt x="530605" y="317229"/>
                </a:lnTo>
                <a:close/>
              </a:path>
            </a:pathLst>
          </a:custGeom>
          <a:solidFill>
            <a:schemeClr val="tx1"/>
          </a:solidFill>
        </p:spPr>
        <p:txBody>
          <a:bodyPr wrap="square" lIns="0" tIns="0" rIns="0" bIns="0" rtlCol="0"/>
          <a:lstStyle/>
          <a:p>
            <a:endParaRPr/>
          </a:p>
        </p:txBody>
      </p:sp>
      <p:sp>
        <p:nvSpPr>
          <p:cNvPr id="27" name="object 18"/>
          <p:cNvSpPr txBox="1"/>
          <p:nvPr/>
        </p:nvSpPr>
        <p:spPr>
          <a:xfrm>
            <a:off x="10287000" y="41165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13: Climate Action</a:t>
            </a:r>
            <a:endParaRPr lang="en-US" sz="2700" kern="0" dirty="0">
              <a:solidFill>
                <a:schemeClr val="bg2">
                  <a:lumMod val="50000"/>
                </a:schemeClr>
              </a:solidFill>
              <a:latin typeface="Tahoma" panose="020B0604030504040204"/>
              <a:cs typeface="Tahoma" panose="020B0604030504040204"/>
            </a:endParaRPr>
          </a:p>
        </p:txBody>
      </p:sp>
      <p:sp>
        <p:nvSpPr>
          <p:cNvPr id="28" name="object 19"/>
          <p:cNvSpPr txBox="1"/>
          <p:nvPr/>
        </p:nvSpPr>
        <p:spPr>
          <a:xfrm>
            <a:off x="10310974" y="4838700"/>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take immediate action to address climate change and its consequences.</a:t>
            </a:r>
            <a:endParaRPr dirty="0">
              <a:latin typeface="Century Gothic" panose="020B0502020202020204" pitchFamily="34" charset="0"/>
              <a:cs typeface="Verdana" panose="020B0604030504040204"/>
            </a:endParaRPr>
          </a:p>
        </p:txBody>
      </p:sp>
      <p:sp>
        <p:nvSpPr>
          <p:cNvPr id="29" name="object 18"/>
          <p:cNvSpPr txBox="1"/>
          <p:nvPr/>
        </p:nvSpPr>
        <p:spPr>
          <a:xfrm>
            <a:off x="10310974" y="70121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15: Life on Land</a:t>
            </a:r>
            <a:endParaRPr lang="en-US" sz="2700" kern="0" dirty="0">
              <a:solidFill>
                <a:schemeClr val="bg2">
                  <a:lumMod val="50000"/>
                </a:schemeClr>
              </a:solidFill>
              <a:latin typeface="Tahoma" panose="020B0604030504040204"/>
              <a:cs typeface="Tahoma" panose="020B0604030504040204"/>
            </a:endParaRPr>
          </a:p>
        </p:txBody>
      </p:sp>
      <p:sp>
        <p:nvSpPr>
          <p:cNvPr id="30" name="object 19"/>
          <p:cNvSpPr txBox="1"/>
          <p:nvPr/>
        </p:nvSpPr>
        <p:spPr>
          <a:xfrm>
            <a:off x="10322347" y="7625762"/>
            <a:ext cx="4429916" cy="1708738"/>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seeks to manage forest sustainability, prevent desertification, halt and reverse land degradation, and halt biodiversity loss.</a:t>
            </a:r>
            <a:endParaRPr dirty="0">
              <a:latin typeface="Century Gothic" panose="020B0502020202020204" pitchFamily="34" charset="0"/>
              <a:cs typeface="Verdana" panose="020B0604030504040204"/>
            </a:endParaRPr>
          </a:p>
        </p:txBody>
      </p:sp>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86794" y="571500"/>
            <a:ext cx="3996691"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86795" y="3731111"/>
            <a:ext cx="3996690"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6" name="Picture 3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74778" y="6876074"/>
            <a:ext cx="4008707" cy="29156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BF863E5E-6F19-1A99-848F-52FB6C56780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02800" y="174512"/>
            <a:ext cx="12121200" cy="6920848"/>
          </a:xfrm>
          <a:prstGeom prst="rect">
            <a:avLst/>
          </a:prstGeom>
          <a:ln w="38100">
            <a:solidFill>
              <a:schemeClr val="tx1"/>
            </a:solidFill>
          </a:ln>
        </p:spPr>
      </p:pic>
      <p:sp>
        <p:nvSpPr>
          <p:cNvPr id="33" name="Rectangle 32">
            <a:extLst>
              <a:ext uri="{FF2B5EF4-FFF2-40B4-BE49-F238E27FC236}">
                <a16:creationId xmlns:a16="http://schemas.microsoft.com/office/drawing/2014/main" id="{33F3C8F9-A963-CAF7-52EC-13793D9AD99D}"/>
              </a:ext>
            </a:extLst>
          </p:cNvPr>
          <p:cNvSpPr/>
          <p:nvPr/>
        </p:nvSpPr>
        <p:spPr>
          <a:xfrm>
            <a:off x="5928177" y="7277100"/>
            <a:ext cx="5832000" cy="2820079"/>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4" name="TextBox 33">
            <a:extLst>
              <a:ext uri="{FF2B5EF4-FFF2-40B4-BE49-F238E27FC236}">
                <a16:creationId xmlns:a16="http://schemas.microsoft.com/office/drawing/2014/main" id="{2DAB5207-9910-F5A1-5252-A07E3C5BAE75}"/>
              </a:ext>
            </a:extLst>
          </p:cNvPr>
          <p:cNvSpPr txBox="1"/>
          <p:nvPr/>
        </p:nvSpPr>
        <p:spPr>
          <a:xfrm>
            <a:off x="6314646" y="7319308"/>
            <a:ext cx="5008308" cy="1938992"/>
          </a:xfrm>
          <a:prstGeom prst="rect">
            <a:avLst/>
          </a:prstGeom>
          <a:noFill/>
        </p:spPr>
        <p:txBody>
          <a:bodyPr wrap="square" rtlCol="0">
            <a:spAutoFit/>
          </a:bodyPr>
          <a:lstStyle/>
          <a:p>
            <a:pPr algn="ctr"/>
            <a:r>
              <a:rPr lang="en-US" sz="4000" b="1" dirty="0">
                <a:latin typeface="Century Gothic" panose="020B0502020202020204" pitchFamily="34" charset="0"/>
                <a:cs typeface="Times New Roman" panose="02020603050405020304" pitchFamily="18" charset="0"/>
              </a:rPr>
              <a:t>Virgin Islands, Venezuela, and Saint Barthelemy </a:t>
            </a:r>
            <a:endParaRPr lang="en-PH" sz="4000" b="1" dirty="0">
              <a:latin typeface="Century Gothic" panose="020B050202020202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6E1A00B-1259-8D06-D784-8BFF316D5734}"/>
              </a:ext>
            </a:extLst>
          </p:cNvPr>
          <p:cNvSpPr txBox="1"/>
          <p:nvPr/>
        </p:nvSpPr>
        <p:spPr>
          <a:xfrm>
            <a:off x="6629400" y="9312414"/>
            <a:ext cx="4419600" cy="707886"/>
          </a:xfrm>
          <a:prstGeom prst="rect">
            <a:avLst/>
          </a:prstGeom>
          <a:noFill/>
        </p:spPr>
        <p:txBody>
          <a:bodyPr wrap="square" rtlCol="0">
            <a:spAutoFit/>
          </a:bodyPr>
          <a:lstStyle/>
          <a:p>
            <a:pPr algn="ctr"/>
            <a:r>
              <a:rPr lang="en-US" sz="2000" b="1" dirty="0">
                <a:latin typeface="Century Gothic" panose="020B0502020202020204" pitchFamily="34" charset="0"/>
                <a:cs typeface="Times New Roman" panose="02020603050405020304" pitchFamily="18" charset="0"/>
              </a:rPr>
              <a:t>No Record of Total Cost of Damages</a:t>
            </a:r>
            <a:endParaRPr lang="en-PH" sz="2000" b="1" dirty="0">
              <a:latin typeface="Century Gothic" panose="020B050202020202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4956E450-ED02-C60B-C6CC-266DB3ACD8CD}"/>
              </a:ext>
            </a:extLst>
          </p:cNvPr>
          <p:cNvPicPr>
            <a:picLocks noChangeAspect="1"/>
          </p:cNvPicPr>
          <p:nvPr/>
        </p:nvPicPr>
        <p:blipFill rotWithShape="1">
          <a:blip r:embed="rId3"/>
          <a:srcRect l="16667" t="35926" r="55000" b="40859"/>
          <a:stretch/>
        </p:blipFill>
        <p:spPr>
          <a:xfrm>
            <a:off x="12049554" y="7292409"/>
            <a:ext cx="5949565" cy="2820079"/>
          </a:xfrm>
          <a:prstGeom prst="rect">
            <a:avLst/>
          </a:prstGeom>
          <a:ln w="38100">
            <a:solidFill>
              <a:schemeClr val="tx1"/>
            </a:solidFill>
          </a:ln>
        </p:spPr>
      </p:pic>
    </p:spTree>
    <p:extLst>
      <p:ext uri="{BB962C8B-B14F-4D97-AF65-F5344CB8AC3E}">
        <p14:creationId xmlns:p14="http://schemas.microsoft.com/office/powerpoint/2010/main" val="28285103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E90F114E-C32D-5FC3-CE4D-2D4980047ACA}"/>
              </a:ext>
            </a:extLst>
          </p:cNvPr>
          <p:cNvPicPr>
            <a:picLocks noChangeAspect="1"/>
          </p:cNvPicPr>
          <p:nvPr/>
        </p:nvPicPr>
        <p:blipFill rotWithShape="1">
          <a:blip r:embed="rId2"/>
          <a:srcRect l="15417" t="35926" r="47083" b="22592"/>
          <a:stretch/>
        </p:blipFill>
        <p:spPr>
          <a:xfrm>
            <a:off x="7239000" y="2133791"/>
            <a:ext cx="9434306" cy="587023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7268825"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3" name="object 3"/>
          <p:cNvSpPr/>
          <p:nvPr/>
        </p:nvSpPr>
        <p:spPr>
          <a:xfrm>
            <a:off x="17268825"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4" name="object 4"/>
          <p:cNvSpPr/>
          <p:nvPr/>
        </p:nvSpPr>
        <p:spPr>
          <a:xfrm>
            <a:off x="17268825"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5" name="object 5"/>
          <p:cNvSpPr/>
          <p:nvPr/>
        </p:nvSpPr>
        <p:spPr>
          <a:xfrm>
            <a:off x="17268825"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6" name="object 6"/>
          <p:cNvSpPr/>
          <p:nvPr/>
        </p:nvSpPr>
        <p:spPr>
          <a:xfrm>
            <a:off x="17279511"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7" name="object 7"/>
          <p:cNvSpPr/>
          <p:nvPr/>
        </p:nvSpPr>
        <p:spPr>
          <a:xfrm>
            <a:off x="4677375" y="6949106"/>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1" name="object 11"/>
          <p:cNvSpPr/>
          <p:nvPr/>
        </p:nvSpPr>
        <p:spPr>
          <a:xfrm>
            <a:off x="13535626" y="7168181"/>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8" name="object 9"/>
          <p:cNvSpPr txBox="1">
            <a:spLocks noGrp="1"/>
          </p:cNvSpPr>
          <p:nvPr>
            <p:ph type="title"/>
          </p:nvPr>
        </p:nvSpPr>
        <p:spPr>
          <a:xfrm>
            <a:off x="4152900" y="2605614"/>
            <a:ext cx="9982200" cy="1266372"/>
          </a:xfrm>
          <a:prstGeom prst="rect">
            <a:avLst/>
          </a:prstGeom>
        </p:spPr>
        <p:txBody>
          <a:bodyPr vert="horz" wrap="square" lIns="0" tIns="136525" rIns="0" bIns="0" rtlCol="0">
            <a:spAutoFit/>
          </a:bodyPr>
          <a:lstStyle/>
          <a:p>
            <a:pPr marL="12700" marR="5080">
              <a:lnSpc>
                <a:spcPts val="8780"/>
              </a:lnSpc>
              <a:spcBef>
                <a:spcPts val="1010"/>
              </a:spcBef>
            </a:pPr>
            <a:r>
              <a:rPr lang="en-PH" sz="8000" b="1" spc="-900" dirty="0">
                <a:solidFill>
                  <a:schemeClr val="tx1"/>
                </a:solidFill>
                <a:latin typeface="Verdana" panose="020B0604030504040204"/>
                <a:cs typeface="Verdana" panose="020B0604030504040204"/>
              </a:rPr>
              <a:t>Source of Datasets</a:t>
            </a:r>
            <a:endParaRPr lang="en-PH" sz="8000" dirty="0">
              <a:solidFill>
                <a:schemeClr val="tx1"/>
              </a:solidFill>
              <a:latin typeface="Verdana" panose="020B0604030504040204"/>
              <a:cs typeface="Verdana" panose="020B0604030504040204"/>
            </a:endParaRPr>
          </a:p>
        </p:txBody>
      </p:sp>
      <p:pic>
        <p:nvPicPr>
          <p:cNvPr id="10" name="Picture 9">
            <a:extLst>
              <a:ext uri="{FF2B5EF4-FFF2-40B4-BE49-F238E27FC236}">
                <a16:creationId xmlns:a16="http://schemas.microsoft.com/office/drawing/2014/main" id="{5FFC12E2-2E78-B7B7-1052-EAF2317E2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5445" y="5855883"/>
            <a:ext cx="2734274" cy="32542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2" name="object 8">
            <a:extLst>
              <a:ext uri="{FF2B5EF4-FFF2-40B4-BE49-F238E27FC236}">
                <a16:creationId xmlns:a16="http://schemas.microsoft.com/office/drawing/2014/main" id="{021A3D38-2DF8-C62A-C2F2-E495B4F613BF}"/>
              </a:ext>
            </a:extLst>
          </p:cNvPr>
          <p:cNvSpPr txBox="1"/>
          <p:nvPr/>
        </p:nvSpPr>
        <p:spPr>
          <a:xfrm>
            <a:off x="4664675" y="6175787"/>
            <a:ext cx="3382010" cy="2976712"/>
          </a:xfrm>
          <a:prstGeom prst="rect">
            <a:avLst/>
          </a:prstGeom>
        </p:spPr>
        <p:txBody>
          <a:bodyPr vert="horz" wrap="square" lIns="0" tIns="12700" rIns="0" bIns="0" rtlCol="0">
            <a:spAutoFit/>
          </a:bodyPr>
          <a:lstStyle/>
          <a:p>
            <a:pPr marL="12700">
              <a:lnSpc>
                <a:spcPct val="100000"/>
              </a:lnSpc>
              <a:spcBef>
                <a:spcPts val="100"/>
              </a:spcBef>
            </a:pPr>
            <a:r>
              <a:rPr lang="en-US" sz="2700" b="1" spc="-80" dirty="0">
                <a:solidFill>
                  <a:srgbClr val="111B1D"/>
                </a:solidFill>
                <a:latin typeface="Tahoma" panose="020B0604030504040204"/>
                <a:cs typeface="Tahoma" panose="020B0604030504040204"/>
              </a:rPr>
              <a:t>HDX</a:t>
            </a:r>
          </a:p>
          <a:p>
            <a:pPr marL="12700">
              <a:lnSpc>
                <a:spcPct val="100000"/>
              </a:lnSpc>
              <a:spcBef>
                <a:spcPts val="100"/>
              </a:spcBef>
            </a:pPr>
            <a:endParaRPr sz="2700" dirty="0">
              <a:latin typeface="Tahoma" panose="020B0604030504040204"/>
              <a:cs typeface="Tahoma" panose="020B0604030504040204"/>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r>
              <a:rPr lang="en-US" sz="1600" dirty="0">
                <a:effectLst/>
                <a:latin typeface="Verdana" panose="020B0604030504040204" pitchFamily="34" charset="0"/>
                <a:ea typeface="Verdana" panose="020B0604030504040204" pitchFamily="34" charset="0"/>
              </a:rPr>
              <a:t>An open platform for sharing data across crises and organizations</a:t>
            </a:r>
            <a:r>
              <a:rPr lang="en-US" sz="1600" dirty="0">
                <a:latin typeface="Verdana" panose="020B0604030504040204" pitchFamily="34" charset="0"/>
                <a:ea typeface="Verdana" panose="020B0604030504040204" pitchFamily="34" charset="0"/>
              </a:rPr>
              <a:t> and goal of it </a:t>
            </a:r>
            <a:r>
              <a:rPr lang="en-US" sz="1600" b="0" i="0" dirty="0">
                <a:solidFill>
                  <a:srgbClr val="333333"/>
                </a:solidFill>
                <a:effectLst/>
                <a:latin typeface="Verdana" panose="020B0604030504040204" pitchFamily="34" charset="0"/>
                <a:ea typeface="Verdana" panose="020B0604030504040204" pitchFamily="34" charset="0"/>
              </a:rPr>
              <a:t>to make humanitarian data easy to find and use for analysis.</a:t>
            </a:r>
            <a:endParaRPr lang="en-US" sz="1600" dirty="0">
              <a:effectLst/>
              <a:latin typeface="Verdana" panose="020B0604030504040204" pitchFamily="34" charset="0"/>
              <a:ea typeface="Verdana" panose="020B0604030504040204" pitchFamily="34" charset="0"/>
            </a:endParaRPr>
          </a:p>
        </p:txBody>
      </p:sp>
      <p:pic>
        <p:nvPicPr>
          <p:cNvPr id="13" name="Picture 12">
            <a:extLst>
              <a:ext uri="{FF2B5EF4-FFF2-40B4-BE49-F238E27FC236}">
                <a16:creationId xmlns:a16="http://schemas.microsoft.com/office/drawing/2014/main" id="{C42C5348-C942-9A25-9428-0B0A07384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0" y="5816113"/>
            <a:ext cx="2858965" cy="3333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4" name="object 12">
            <a:extLst>
              <a:ext uri="{FF2B5EF4-FFF2-40B4-BE49-F238E27FC236}">
                <a16:creationId xmlns:a16="http://schemas.microsoft.com/office/drawing/2014/main" id="{202123E3-7C4D-C5D7-6E58-3BA9120156A0}"/>
              </a:ext>
            </a:extLst>
          </p:cNvPr>
          <p:cNvSpPr txBox="1"/>
          <p:nvPr/>
        </p:nvSpPr>
        <p:spPr>
          <a:xfrm>
            <a:off x="13534390" y="6134100"/>
            <a:ext cx="3382010" cy="3395032"/>
          </a:xfrm>
          <a:prstGeom prst="rect">
            <a:avLst/>
          </a:prstGeom>
        </p:spPr>
        <p:txBody>
          <a:bodyPr vert="horz" wrap="square" lIns="0" tIns="12700" rIns="0" bIns="0" rtlCol="0">
            <a:spAutoFit/>
          </a:bodyPr>
          <a:lstStyle/>
          <a:p>
            <a:pPr marL="12700" marR="1285875">
              <a:lnSpc>
                <a:spcPct val="107000"/>
              </a:lnSpc>
              <a:spcBef>
                <a:spcPts val="100"/>
              </a:spcBef>
            </a:pPr>
            <a:r>
              <a:rPr lang="en-US" sz="2700" b="1" spc="-85" dirty="0">
                <a:solidFill>
                  <a:srgbClr val="111B1D"/>
                </a:solidFill>
                <a:latin typeface="Tahoma" panose="020B0604030504040204"/>
                <a:cs typeface="Tahoma" panose="020B0604030504040204"/>
              </a:rPr>
              <a:t>CRED</a:t>
            </a:r>
            <a:endParaRPr sz="2700" dirty="0">
              <a:latin typeface="Tahoma" panose="020B0604030504040204"/>
              <a:cs typeface="Tahoma" panose="020B0604030504040204"/>
            </a:endParaRPr>
          </a:p>
          <a:p>
            <a:pPr marL="12700" marR="5080">
              <a:lnSpc>
                <a:spcPct val="125000"/>
              </a:lnSpc>
            </a:pPr>
            <a:endParaRPr lang="en-US" sz="4250" dirty="0">
              <a:latin typeface="Tahoma" panose="020B0604030504040204"/>
              <a:cs typeface="Tahoma" panose="020B0604030504040204"/>
            </a:endParaRPr>
          </a:p>
          <a:p>
            <a:pPr marL="12700" marR="5080">
              <a:lnSpc>
                <a:spcPct val="125000"/>
              </a:lnSpc>
            </a:pPr>
            <a:endParaRPr lang="en-US" sz="1600" spc="105" dirty="0">
              <a:solidFill>
                <a:srgbClr val="111B1D"/>
              </a:solidFill>
              <a:latin typeface="Verdana" panose="020B0604030504040204"/>
              <a:cs typeface="Verdana" panose="020B0604030504040204"/>
            </a:endParaRPr>
          </a:p>
          <a:p>
            <a:pPr marL="12700" marR="5080">
              <a:lnSpc>
                <a:spcPct val="125000"/>
              </a:lnSpc>
            </a:pPr>
            <a:r>
              <a:rPr lang="en-US" sz="1600" spc="105" dirty="0">
                <a:solidFill>
                  <a:srgbClr val="111B1D"/>
                </a:solidFill>
                <a:latin typeface="Verdana" panose="020B0604030504040204"/>
                <a:cs typeface="Verdana" panose="020B0604030504040204"/>
              </a:rPr>
              <a:t>The Centre promotes research, training and technical expertise on humanitarian emergencies, particularly in public health and epidemiology.</a:t>
            </a:r>
            <a:endParaRPr sz="1600" dirty="0">
              <a:latin typeface="Verdana" panose="020B0604030504040204"/>
              <a:cs typeface="Verdana" panose="020B06040305040402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8"/>
          <p:cNvSpPr/>
          <p:nvPr/>
        </p:nvSpPr>
        <p:spPr>
          <a:xfrm>
            <a:off x="1376251"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9" name="object 9"/>
          <p:cNvSpPr/>
          <p:nvPr/>
        </p:nvSpPr>
        <p:spPr>
          <a:xfrm>
            <a:off x="183446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0" name="object 10"/>
          <p:cNvSpPr/>
          <p:nvPr/>
        </p:nvSpPr>
        <p:spPr>
          <a:xfrm>
            <a:off x="229268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1" name="object 11"/>
          <p:cNvSpPr/>
          <p:nvPr/>
        </p:nvSpPr>
        <p:spPr>
          <a:xfrm>
            <a:off x="275090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2" name="object 12"/>
          <p:cNvSpPr/>
          <p:nvPr/>
        </p:nvSpPr>
        <p:spPr>
          <a:xfrm>
            <a:off x="320911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3" name="object 13"/>
          <p:cNvSpPr/>
          <p:nvPr/>
        </p:nvSpPr>
        <p:spPr>
          <a:xfrm>
            <a:off x="366733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4" name="object 14"/>
          <p:cNvSpPr/>
          <p:nvPr/>
        </p:nvSpPr>
        <p:spPr>
          <a:xfrm>
            <a:off x="412555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5" name="object 15"/>
          <p:cNvSpPr/>
          <p:nvPr/>
        </p:nvSpPr>
        <p:spPr>
          <a:xfrm>
            <a:off x="458376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6" name="object 16"/>
          <p:cNvSpPr/>
          <p:nvPr/>
        </p:nvSpPr>
        <p:spPr>
          <a:xfrm>
            <a:off x="504198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7" name="object 17"/>
          <p:cNvSpPr/>
          <p:nvPr/>
        </p:nvSpPr>
        <p:spPr>
          <a:xfrm>
            <a:off x="550020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8" name="object 18"/>
          <p:cNvSpPr/>
          <p:nvPr/>
        </p:nvSpPr>
        <p:spPr>
          <a:xfrm>
            <a:off x="595841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9" name="object 19"/>
          <p:cNvSpPr/>
          <p:nvPr/>
        </p:nvSpPr>
        <p:spPr>
          <a:xfrm>
            <a:off x="16796703" y="1282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0" name="object 20"/>
          <p:cNvSpPr/>
          <p:nvPr/>
        </p:nvSpPr>
        <p:spPr>
          <a:xfrm>
            <a:off x="16796703" y="1155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1" name="object 21"/>
          <p:cNvSpPr/>
          <p:nvPr/>
        </p:nvSpPr>
        <p:spPr>
          <a:xfrm>
            <a:off x="16796703" y="1028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2" name="object 21">
            <a:extLst>
              <a:ext uri="{FF2B5EF4-FFF2-40B4-BE49-F238E27FC236}">
                <a16:creationId xmlns:a16="http://schemas.microsoft.com/office/drawing/2014/main" id="{F2E4BFEE-C84A-5D06-6B14-D5F4B20E18D1}"/>
              </a:ext>
            </a:extLst>
          </p:cNvPr>
          <p:cNvSpPr/>
          <p:nvPr/>
        </p:nvSpPr>
        <p:spPr>
          <a:xfrm>
            <a:off x="16685148" y="9101933"/>
            <a:ext cx="690245" cy="317500"/>
          </a:xfrm>
          <a:custGeom>
            <a:avLst/>
            <a:gdLst/>
            <a:ahLst/>
            <a:cxnLst/>
            <a:rect l="l" t="t" r="r" b="b"/>
            <a:pathLst>
              <a:path w="690244" h="317500">
                <a:moveTo>
                  <a:pt x="530605" y="317229"/>
                </a:moveTo>
                <a:lnTo>
                  <a:pt x="538520" y="317229"/>
                </a:lnTo>
                <a:lnTo>
                  <a:pt x="690166" y="162648"/>
                </a:lnTo>
                <a:lnTo>
                  <a:pt x="690166" y="154580"/>
                </a:lnTo>
                <a:lnTo>
                  <a:pt x="543585" y="5163"/>
                </a:lnTo>
                <a:lnTo>
                  <a:pt x="538520" y="0"/>
                </a:lnTo>
                <a:lnTo>
                  <a:pt x="530605" y="0"/>
                </a:lnTo>
                <a:lnTo>
                  <a:pt x="525856" y="5163"/>
                </a:lnTo>
                <a:lnTo>
                  <a:pt x="523323" y="7745"/>
                </a:lnTo>
                <a:lnTo>
                  <a:pt x="522057" y="10972"/>
                </a:lnTo>
                <a:lnTo>
                  <a:pt x="522057" y="17426"/>
                </a:lnTo>
                <a:lnTo>
                  <a:pt x="523323" y="20653"/>
                </a:lnTo>
                <a:lnTo>
                  <a:pt x="645527" y="145544"/>
                </a:lnTo>
                <a:lnTo>
                  <a:pt x="5698" y="145544"/>
                </a:lnTo>
                <a:lnTo>
                  <a:pt x="0" y="151353"/>
                </a:lnTo>
                <a:lnTo>
                  <a:pt x="0" y="165553"/>
                </a:lnTo>
                <a:lnTo>
                  <a:pt x="5698" y="171361"/>
                </a:lnTo>
                <a:lnTo>
                  <a:pt x="645527" y="171361"/>
                </a:lnTo>
                <a:lnTo>
                  <a:pt x="520474" y="298834"/>
                </a:lnTo>
                <a:lnTo>
                  <a:pt x="520474" y="306902"/>
                </a:lnTo>
                <a:lnTo>
                  <a:pt x="530605" y="317229"/>
                </a:lnTo>
                <a:close/>
              </a:path>
            </a:pathLst>
          </a:custGeom>
          <a:solidFill>
            <a:schemeClr val="tx1"/>
          </a:solidFill>
        </p:spPr>
        <p:txBody>
          <a:bodyPr wrap="square" lIns="0" tIns="0" rIns="0" bIns="0" rtlCol="0"/>
          <a:lstStyle/>
          <a:p>
            <a:endParaRPr/>
          </a:p>
        </p:txBody>
      </p:sp>
      <p:sp>
        <p:nvSpPr>
          <p:cNvPr id="4" name="Title 3">
            <a:extLst>
              <a:ext uri="{FF2B5EF4-FFF2-40B4-BE49-F238E27FC236}">
                <a16:creationId xmlns:a16="http://schemas.microsoft.com/office/drawing/2014/main" id="{76869D7C-59EB-B1DC-E8AB-94D5E61CDCD8}"/>
              </a:ext>
            </a:extLst>
          </p:cNvPr>
          <p:cNvSpPr>
            <a:spLocks noGrp="1"/>
          </p:cNvSpPr>
          <p:nvPr>
            <p:ph type="title"/>
          </p:nvPr>
        </p:nvSpPr>
        <p:spPr/>
        <p:txBody>
          <a:bodyPr/>
          <a:lstStyle/>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2158"/>
          <a:stretch>
            <a:fillRect/>
          </a:stretch>
        </p:blipFill>
        <p:spPr>
          <a:xfrm rot="16200000">
            <a:off x="6781801" y="-7353300"/>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7" name="object 7"/>
          <p:cNvSpPr/>
          <p:nvPr/>
        </p:nvSpPr>
        <p:spPr>
          <a:xfrm>
            <a:off x="609600" y="95631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2" name="object 8"/>
          <p:cNvSpPr txBox="1"/>
          <p:nvPr/>
        </p:nvSpPr>
        <p:spPr>
          <a:xfrm>
            <a:off x="6705610" y="358140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chemeClr val="bg1">
                    <a:lumMod val="95000"/>
                  </a:schemeClr>
                </a:solidFill>
                <a:latin typeface="Tahoma" panose="020B0604030504040204"/>
                <a:cs typeface="Tahoma" panose="020B0604030504040204"/>
              </a:rPr>
              <a:t>TEAM TYPHOON ANALYST</a:t>
            </a:r>
            <a:endParaRPr sz="2400" dirty="0">
              <a:solidFill>
                <a:schemeClr val="bg1">
                  <a:lumMod val="95000"/>
                </a:schemeClr>
              </a:solidFill>
              <a:latin typeface="Tahoma" panose="020B0604030504040204"/>
              <a:cs typeface="Tahoma" panose="020B0604030504040204"/>
            </a:endParaRPr>
          </a:p>
        </p:txBody>
      </p:sp>
      <p:sp>
        <p:nvSpPr>
          <p:cNvPr id="9" name="object 6">
            <a:extLst>
              <a:ext uri="{FF2B5EF4-FFF2-40B4-BE49-F238E27FC236}">
                <a16:creationId xmlns:a16="http://schemas.microsoft.com/office/drawing/2014/main" id="{9F6F7FB5-6BA8-88E3-72A2-1678344895B6}"/>
              </a:ext>
            </a:extLst>
          </p:cNvPr>
          <p:cNvSpPr txBox="1">
            <a:spLocks noGrp="1"/>
          </p:cNvSpPr>
          <p:nvPr>
            <p:ph type="title"/>
          </p:nvPr>
        </p:nvSpPr>
        <p:spPr>
          <a:xfrm>
            <a:off x="4762500" y="2324100"/>
            <a:ext cx="8763000" cy="1257300"/>
          </a:xfrm>
          <a:prstGeom prst="rect">
            <a:avLst/>
          </a:prstGeom>
        </p:spPr>
        <p:txBody>
          <a:bodyPr vert="horz" wrap="square" lIns="0" tIns="12700" rIns="0" bIns="0" rtlCol="0">
            <a:spAutoFit/>
          </a:bodyPr>
          <a:lstStyle/>
          <a:p>
            <a:pPr marL="12700">
              <a:lnSpc>
                <a:spcPct val="100000"/>
              </a:lnSpc>
              <a:spcBef>
                <a:spcPts val="100"/>
              </a:spcBef>
            </a:pPr>
            <a:r>
              <a:rPr spc="-495" dirty="0">
                <a:solidFill>
                  <a:schemeClr val="bg1"/>
                </a:solidFill>
                <a:latin typeface="Tahoma" panose="020B0604030504040204"/>
                <a:cs typeface="Tahoma" panose="020B0604030504040204"/>
              </a:rPr>
              <a:t>M</a:t>
            </a:r>
            <a:r>
              <a:rPr spc="-254" dirty="0">
                <a:solidFill>
                  <a:schemeClr val="bg1"/>
                </a:solidFill>
                <a:latin typeface="Tahoma" panose="020B0604030504040204"/>
                <a:cs typeface="Tahoma" panose="020B0604030504040204"/>
              </a:rPr>
              <a:t>EE</a:t>
            </a:r>
            <a:r>
              <a:rPr spc="204" dirty="0">
                <a:solidFill>
                  <a:schemeClr val="bg1"/>
                </a:solidFill>
                <a:latin typeface="Tahoma" panose="020B0604030504040204"/>
                <a:cs typeface="Tahoma" panose="020B0604030504040204"/>
              </a:rPr>
              <a:t>T</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10" dirty="0">
                <a:solidFill>
                  <a:schemeClr val="bg1"/>
                </a:solidFill>
                <a:latin typeface="Tahoma" panose="020B0604030504040204"/>
                <a:cs typeface="Tahoma" panose="020B0604030504040204"/>
              </a:rPr>
              <a:t>H</a:t>
            </a:r>
            <a:r>
              <a:rPr spc="-90" dirty="0">
                <a:solidFill>
                  <a:schemeClr val="bg1"/>
                </a:solidFill>
                <a:latin typeface="Tahoma" panose="020B0604030504040204"/>
                <a:cs typeface="Tahoma" panose="020B0604030504040204"/>
              </a:rPr>
              <a:t>E</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254" dirty="0">
                <a:solidFill>
                  <a:schemeClr val="bg1"/>
                </a:solidFill>
                <a:latin typeface="Tahoma" panose="020B0604030504040204"/>
                <a:cs typeface="Tahoma" panose="020B0604030504040204"/>
              </a:rPr>
              <a:t>E</a:t>
            </a:r>
            <a:r>
              <a:rPr spc="509" dirty="0">
                <a:solidFill>
                  <a:schemeClr val="bg1"/>
                </a:solidFill>
                <a:latin typeface="Tahoma" panose="020B0604030504040204"/>
                <a:cs typeface="Tahoma" panose="020B0604030504040204"/>
              </a:rPr>
              <a:t>A</a:t>
            </a:r>
            <a:r>
              <a:rPr spc="-330" dirty="0">
                <a:solidFill>
                  <a:schemeClr val="bg1"/>
                </a:solidFill>
                <a:latin typeface="Tahoma" panose="020B0604030504040204"/>
                <a:cs typeface="Tahoma" panose="020B0604030504040204"/>
              </a:rPr>
              <a:t>M</a:t>
            </a:r>
          </a:p>
        </p:txBody>
      </p:sp>
      <p:pic>
        <p:nvPicPr>
          <p:cNvPr id="17" name="object 10">
            <a:extLst>
              <a:ext uri="{FF2B5EF4-FFF2-40B4-BE49-F238E27FC236}">
                <a16:creationId xmlns:a16="http://schemas.microsoft.com/office/drawing/2014/main" id="{7621BA79-3847-1D97-8C67-8D6C980D0620}"/>
              </a:ext>
            </a:extLst>
          </p:cNvPr>
          <p:cNvPicPr/>
          <p:nvPr/>
        </p:nvPicPr>
        <p:blipFill>
          <a:blip r:embed="rId4" cstate="print">
            <a:extLst>
              <a:ext uri="{28A0092B-C50C-407E-A947-70E740481C1C}">
                <a14:useLocalDpi xmlns:a14="http://schemas.microsoft.com/office/drawing/2010/main" val="0"/>
              </a:ext>
            </a:extLst>
          </a:blip>
          <a:srcRect/>
          <a:stretch/>
        </p:blipFill>
        <p:spPr>
          <a:xfrm>
            <a:off x="14158171" y="4854749"/>
            <a:ext cx="2780835" cy="3183636"/>
          </a:xfrm>
          <a:prstGeom prst="rect">
            <a:avLst/>
          </a:prstGeom>
        </p:spPr>
      </p:pic>
      <p:sp>
        <p:nvSpPr>
          <p:cNvPr id="19" name="object 11">
            <a:extLst>
              <a:ext uri="{FF2B5EF4-FFF2-40B4-BE49-F238E27FC236}">
                <a16:creationId xmlns:a16="http://schemas.microsoft.com/office/drawing/2014/main" id="{21B49A51-5A7E-4D3C-8E44-4505365DCC2D}"/>
              </a:ext>
            </a:extLst>
          </p:cNvPr>
          <p:cNvSpPr txBox="1"/>
          <p:nvPr/>
        </p:nvSpPr>
        <p:spPr>
          <a:xfrm>
            <a:off x="4060554"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John </a:t>
            </a:r>
            <a:r>
              <a:rPr lang="en-US" sz="2700" b="1" spc="-30" dirty="0" err="1">
                <a:solidFill>
                  <a:srgbClr val="111B1D"/>
                </a:solidFill>
                <a:latin typeface="Tahoma" panose="020B0604030504040204"/>
                <a:cs typeface="Tahoma" panose="020B0604030504040204"/>
              </a:rPr>
              <a:t>Palis</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Presentation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0" name="object 11">
            <a:extLst>
              <a:ext uri="{FF2B5EF4-FFF2-40B4-BE49-F238E27FC236}">
                <a16:creationId xmlns:a16="http://schemas.microsoft.com/office/drawing/2014/main" id="{C9C79809-798F-CFAA-D92C-046998313D8C}"/>
              </a:ext>
            </a:extLst>
          </p:cNvPr>
          <p:cNvSpPr txBox="1"/>
          <p:nvPr/>
        </p:nvSpPr>
        <p:spPr>
          <a:xfrm>
            <a:off x="8197937" y="7966364"/>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Christine </a:t>
            </a:r>
            <a:r>
              <a:rPr lang="en-US" sz="2700" b="1" spc="-30" dirty="0" err="1">
                <a:solidFill>
                  <a:srgbClr val="111B1D"/>
                </a:solidFill>
                <a:latin typeface="Tahoma" panose="020B0604030504040204"/>
                <a:cs typeface="Tahoma" panose="020B0604030504040204"/>
              </a:rPr>
              <a:t>Alangilan</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Documentation Director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1" name="object 11">
            <a:extLst>
              <a:ext uri="{FF2B5EF4-FFF2-40B4-BE49-F238E27FC236}">
                <a16:creationId xmlns:a16="http://schemas.microsoft.com/office/drawing/2014/main" id="{9D3CC9C6-1415-9A96-1DFC-45EEE8D72978}"/>
              </a:ext>
            </a:extLst>
          </p:cNvPr>
          <p:cNvSpPr txBox="1"/>
          <p:nvPr/>
        </p:nvSpPr>
        <p:spPr>
          <a:xfrm>
            <a:off x="-42192"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Gabriel Alvaro</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Project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2" name="object 11">
            <a:extLst>
              <a:ext uri="{FF2B5EF4-FFF2-40B4-BE49-F238E27FC236}">
                <a16:creationId xmlns:a16="http://schemas.microsoft.com/office/drawing/2014/main" id="{B73871EC-DFE3-BE39-598D-ACFFA85E391A}"/>
              </a:ext>
            </a:extLst>
          </p:cNvPr>
          <p:cNvSpPr txBox="1"/>
          <p:nvPr/>
        </p:nvSpPr>
        <p:spPr>
          <a:xfrm>
            <a:off x="12404598" y="7962900"/>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Marian Guerra</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Quality Assurance Analyst</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pic>
        <p:nvPicPr>
          <p:cNvPr id="14" name="Picture 13">
            <a:extLst>
              <a:ext uri="{FF2B5EF4-FFF2-40B4-BE49-F238E27FC236}">
                <a16:creationId xmlns:a16="http://schemas.microsoft.com/office/drawing/2014/main" id="{6F697C34-9CBA-2B8B-2BD3-A3C337687351}"/>
              </a:ext>
            </a:extLst>
          </p:cNvPr>
          <p:cNvPicPr>
            <a:picLocks noChangeAspect="1"/>
          </p:cNvPicPr>
          <p:nvPr/>
        </p:nvPicPr>
        <p:blipFill rotWithShape="1">
          <a:blip r:embed="rId5">
            <a:extLst>
              <a:ext uri="{28A0092B-C50C-407E-A947-70E740481C1C}">
                <a14:useLocalDpi xmlns:a14="http://schemas.microsoft.com/office/drawing/2010/main" val="0"/>
              </a:ext>
            </a:extLst>
          </a:blip>
          <a:srcRect l="43810" t="38176" r="38272" b="40618"/>
          <a:stretch/>
        </p:blipFill>
        <p:spPr>
          <a:xfrm>
            <a:off x="5359107" y="4885182"/>
            <a:ext cx="3219554" cy="3183636"/>
          </a:xfrm>
          <a:prstGeom prst="rect">
            <a:avLst/>
          </a:prstGeom>
        </p:spPr>
      </p:pic>
      <p:pic>
        <p:nvPicPr>
          <p:cNvPr id="4" name="Picture 3">
            <a:extLst>
              <a:ext uri="{FF2B5EF4-FFF2-40B4-BE49-F238E27FC236}">
                <a16:creationId xmlns:a16="http://schemas.microsoft.com/office/drawing/2014/main" id="{38977D75-8BAA-17B0-2B1D-8E8FF95305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34572" y="4854749"/>
            <a:ext cx="3219554" cy="3108151"/>
          </a:xfrm>
          <a:prstGeom prst="rect">
            <a:avLst/>
          </a:prstGeom>
        </p:spPr>
      </p:pic>
      <p:sp>
        <p:nvSpPr>
          <p:cNvPr id="6" name="Rectangle 5">
            <a:extLst>
              <a:ext uri="{FF2B5EF4-FFF2-40B4-BE49-F238E27FC236}">
                <a16:creationId xmlns:a16="http://schemas.microsoft.com/office/drawing/2014/main" id="{165DF826-A33E-0812-7163-02391697959D}"/>
              </a:ext>
            </a:extLst>
          </p:cNvPr>
          <p:cNvSpPr/>
          <p:nvPr/>
        </p:nvSpPr>
        <p:spPr>
          <a:xfrm>
            <a:off x="9620235" y="4838700"/>
            <a:ext cx="3165087" cy="3230118"/>
          </a:xfrm>
          <a:prstGeom prst="rect">
            <a:avLst/>
          </a:prstGeom>
          <a:solidFill>
            <a:schemeClr val="bg1"/>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9CC52E5-4148-018D-9C65-1FB22A6383A4}"/>
              </a:ext>
            </a:extLst>
          </p:cNvPr>
          <p:cNvPicPr>
            <a:picLocks noChangeAspect="1"/>
          </p:cNvPicPr>
          <p:nvPr/>
        </p:nvPicPr>
        <p:blipFill>
          <a:blip r:embed="rId7" cstate="print">
            <a:extLst>
              <a:ext uri="{BEBA8EAE-BF5A-486C-A8C5-ECC9F3942E4B}">
                <a14:imgProps xmlns:a14="http://schemas.microsoft.com/office/drawing/2010/main">
                  <a14:imgLayer r:embed="rId8">
                    <a14:imgEffect>
                      <a14:backgroundRemoval t="8042" b="99301" l="9878" r="89948">
                        <a14:foregroundMark x1="48252" y1="10664" x2="47378" y2="12063"/>
                        <a14:foregroundMark x1="47552" y1="9003" x2="55420" y2="13199"/>
                        <a14:foregroundMark x1="41696" y1="10839" x2="57343" y2="12413"/>
                        <a14:foregroundMark x1="57343" y1="12413" x2="60402" y2="19143"/>
                        <a14:foregroundMark x1="63462" y1="88462" x2="17570" y2="93444"/>
                        <a14:foregroundMark x1="17570" y1="93444" x2="38724" y2="97203"/>
                        <a14:foregroundMark x1="38724" y1="97203" x2="60927" y2="94406"/>
                        <a14:foregroundMark x1="60927" y1="94406" x2="50787" y2="83392"/>
                        <a14:foregroundMark x1="50787" y1="83392" x2="32867" y2="91346"/>
                        <a14:foregroundMark x1="32867" y1="91346" x2="49301" y2="98427"/>
                        <a14:foregroundMark x1="49301" y1="98427" x2="65210" y2="92045"/>
                        <a14:foregroundMark x1="65210" y1="92045" x2="64161" y2="95105"/>
                        <a14:foregroundMark x1="66521" y1="92745" x2="69580" y2="96329"/>
                        <a14:foregroundMark x1="39073" y1="14685" x2="31985" y2="37254"/>
                        <a14:foregroundMark x1="32232" y1="37354" x2="38724" y2="18094"/>
                        <a14:foregroundMark x1="38724" y1="18094" x2="57605" y2="14948"/>
                        <a14:foregroundMark x1="57605" y1="14948" x2="62823" y2="27881"/>
                        <a14:foregroundMark x1="62801" y1="50149" x2="71329" y2="84790"/>
                        <a14:foregroundMark x1="71329" y1="84790" x2="55769" y2="99301"/>
                        <a14:foregroundMark x1="55769" y1="99301" x2="67220" y2="95629"/>
                        <a14:foregroundMark x1="49476" y1="8217" x2="62675" y2="24563"/>
                        <a14:foregroundMark x1="62675" y1="24563" x2="62893" y2="26055"/>
                        <a14:foregroundMark x1="50874" y1="9003" x2="62038" y2="16185"/>
                        <a14:foregroundMark x1="58479" y1="14685" x2="62636" y2="22313"/>
                        <a14:foregroundMark x1="57080" y1="16346" x2="62850" y2="24974"/>
                        <a14:foregroundMark x1="62865" y1="26785" x2="62325" y2="19143"/>
                        <a14:foregroundMark x1="62325" y1="19143" x2="48689" y2="10927"/>
                        <a14:foregroundMark x1="48689" y1="10927" x2="45017" y2="11801"/>
                        <a14:foregroundMark x1="58916" y1="15385" x2="46154" y2="8217"/>
                        <a14:foregroundMark x1="60577" y1="14685" x2="46853" y2="8042"/>
                        <a14:foregroundMark x1="61801" y1="16084" x2="49738" y2="9703"/>
                        <a14:foregroundMark x1="61578" y1="15378" x2="52360" y2="9178"/>
                        <a14:foregroundMark x1="60839" y1="14685" x2="51136" y2="9878"/>
                        <a14:foregroundMark x1="61101" y1="14860" x2="53497" y2="9703"/>
                        <a14:foregroundMark x1="61424" y1="15107" x2="55420" y2="9441"/>
                        <a14:foregroundMark x1="60272" y1="13087" x2="54196" y2="9441"/>
                        <a14:foregroundMark x1="61192" y1="13639" x2="61068" y2="13564"/>
                        <a14:backgroundMark x1="64212" y1="30491" x2="63462" y2="50175"/>
                        <a14:backgroundMark x1="28147" y1="35490" x2="28671" y2="49213"/>
                        <a14:backgroundMark x1="31731" y1="37150" x2="27972" y2="45892"/>
                        <a14:backgroundMark x1="31469" y1="38811" x2="26748" y2="51136"/>
                        <a14:backgroundMark x1="62238" y1="42570" x2="61538" y2="49650"/>
                        <a14:backgroundMark x1="61538" y1="42570" x2="62500" y2="42133"/>
                        <a14:backgroundMark x1="61538" y1="42308" x2="63199" y2="40647"/>
                        <a14:backgroundMark x1="61538" y1="41434" x2="62238" y2="39773"/>
                        <a14:backgroundMark x1="62063" y1="41608" x2="63462" y2="37850"/>
                        <a14:backgroundMark x1="61801" y1="42308" x2="63199" y2="38811"/>
                        <a14:backgroundMark x1="66434" y1="34965" x2="66171" y2="19930"/>
                        <a14:backgroundMark x1="66171" y1="35577" x2="63636" y2="18531"/>
                        <a14:backgroundMark x1="63636" y1="18531" x2="59353" y2="11014"/>
                        <a14:backgroundMark x1="68794" y1="38549" x2="68269" y2="30245"/>
                        <a14:backgroundMark x1="68269" y1="27622" x2="67308" y2="42395"/>
                        <a14:backgroundMark x1="66171" y1="20192" x2="67045" y2="40909"/>
                        <a14:backgroundMark x1="64073" y1="17220" x2="68794" y2="41521"/>
                        <a14:backgroundMark x1="63199" y1="10752" x2="65909" y2="44493"/>
                        <a14:backgroundMark x1="29196" y1="39161" x2="33304" y2="12850"/>
                        <a14:backgroundMark x1="32692" y1="12850" x2="29196" y2="44493"/>
                        <a14:backgroundMark x1="59965" y1="6906" x2="66346" y2="22028"/>
                        <a14:backgroundMark x1="66346" y1="22028" x2="64685" y2="45367"/>
                        <a14:backgroundMark x1="63811" y1="39773" x2="61713" y2="43881"/>
                      </a14:backgroundRemoval>
                    </a14:imgEffect>
                  </a14:imgLayer>
                </a14:imgProps>
              </a:ext>
              <a:ext uri="{28A0092B-C50C-407E-A947-70E740481C1C}">
                <a14:useLocalDpi xmlns:a14="http://schemas.microsoft.com/office/drawing/2010/main" val="0"/>
              </a:ext>
            </a:extLst>
          </a:blip>
          <a:stretch>
            <a:fillRect/>
          </a:stretch>
        </p:blipFill>
        <p:spPr>
          <a:xfrm>
            <a:off x="9744201" y="4797316"/>
            <a:ext cx="3219553" cy="3219553"/>
          </a:xfrm>
          <a:prstGeom prst="rect">
            <a:avLst/>
          </a:prstGeom>
        </p:spPr>
      </p:pic>
    </p:spTree>
    <p:extLst>
      <p:ext uri="{BB962C8B-B14F-4D97-AF65-F5344CB8AC3E}">
        <p14:creationId xmlns:p14="http://schemas.microsoft.com/office/powerpoint/2010/main" val="1912753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0"/>
            <a:ext cx="4238625" cy="10287000"/>
          </a:xfrm>
          <a:custGeom>
            <a:avLst/>
            <a:gdLst/>
            <a:ahLst/>
            <a:cxnLst/>
            <a:rect l="l" t="t" r="r" b="b"/>
            <a:pathLst>
              <a:path w="4238625" h="10287000">
                <a:moveTo>
                  <a:pt x="4238624" y="10286999"/>
                </a:moveTo>
                <a:lnTo>
                  <a:pt x="0" y="10286999"/>
                </a:lnTo>
                <a:lnTo>
                  <a:pt x="0" y="0"/>
                </a:lnTo>
                <a:lnTo>
                  <a:pt x="4238624" y="0"/>
                </a:lnTo>
                <a:lnTo>
                  <a:pt x="4238624" y="10286999"/>
                </a:lnTo>
                <a:close/>
              </a:path>
            </a:pathLst>
          </a:custGeom>
          <a:solidFill>
            <a:srgbClr val="D5D5D5"/>
          </a:solidFill>
        </p:spPr>
        <p:txBody>
          <a:bodyPr wrap="square" lIns="0" tIns="0" rIns="0" bIns="0" rtlCol="0"/>
          <a:lstStyle/>
          <a:p>
            <a:endParaRPr dirty="0"/>
          </a:p>
        </p:txBody>
      </p:sp>
      <p:sp>
        <p:nvSpPr>
          <p:cNvPr id="4" name="object 4"/>
          <p:cNvSpPr txBox="1"/>
          <p:nvPr/>
        </p:nvSpPr>
        <p:spPr>
          <a:xfrm>
            <a:off x="1703813" y="1113246"/>
            <a:ext cx="830997" cy="7071254"/>
          </a:xfrm>
          <a:prstGeom prst="rect">
            <a:avLst/>
          </a:prstGeom>
        </p:spPr>
        <p:txBody>
          <a:bodyPr vert="vert270" wrap="square" lIns="0" tIns="13970" rIns="0" bIns="0" rtlCol="0">
            <a:spAutoFit/>
          </a:bodyPr>
          <a:lstStyle/>
          <a:p>
            <a:pPr marL="12700">
              <a:lnSpc>
                <a:spcPct val="100000"/>
              </a:lnSpc>
              <a:spcBef>
                <a:spcPts val="110"/>
              </a:spcBef>
            </a:pPr>
            <a:r>
              <a:rPr sz="5400" b="1" spc="-130" dirty="0">
                <a:solidFill>
                  <a:srgbClr val="FFFFFF"/>
                </a:solidFill>
                <a:latin typeface="Tahoma" panose="020B0604030504040204"/>
                <a:cs typeface="Tahoma" panose="020B0604030504040204"/>
              </a:rPr>
              <a:t>DID</a:t>
            </a:r>
            <a:r>
              <a:rPr sz="5400" b="1" spc="85" dirty="0">
                <a:solidFill>
                  <a:srgbClr val="FFFFFF"/>
                </a:solidFill>
                <a:latin typeface="Tahoma" panose="020B0604030504040204"/>
                <a:cs typeface="Tahoma" panose="020B0604030504040204"/>
              </a:rPr>
              <a:t> </a:t>
            </a:r>
            <a:r>
              <a:rPr sz="5400" b="1" spc="30" dirty="0">
                <a:solidFill>
                  <a:srgbClr val="FFFFFF"/>
                </a:solidFill>
                <a:latin typeface="Tahoma" panose="020B0604030504040204"/>
                <a:cs typeface="Tahoma" panose="020B0604030504040204"/>
              </a:rPr>
              <a:t>YOU</a:t>
            </a:r>
            <a:r>
              <a:rPr sz="5400" b="1" spc="85" dirty="0">
                <a:solidFill>
                  <a:srgbClr val="FFFFFF"/>
                </a:solidFill>
                <a:latin typeface="Tahoma" panose="020B0604030504040204"/>
                <a:cs typeface="Tahoma" panose="020B0604030504040204"/>
              </a:rPr>
              <a:t> </a:t>
            </a:r>
            <a:r>
              <a:rPr sz="5400" b="1" spc="40" dirty="0">
                <a:solidFill>
                  <a:srgbClr val="FFFFFF"/>
                </a:solidFill>
                <a:latin typeface="Tahoma" panose="020B0604030504040204"/>
                <a:cs typeface="Tahoma" panose="020B0604030504040204"/>
              </a:rPr>
              <a:t>KNOW?</a:t>
            </a:r>
            <a:endParaRPr sz="5400" dirty="0">
              <a:latin typeface="Tahoma" panose="020B0604030504040204"/>
              <a:cs typeface="Tahoma" panose="020B0604030504040204"/>
            </a:endParaRPr>
          </a:p>
        </p:txBody>
      </p:sp>
      <p:sp>
        <p:nvSpPr>
          <p:cNvPr id="6" name="object 6"/>
          <p:cNvSpPr txBox="1"/>
          <p:nvPr/>
        </p:nvSpPr>
        <p:spPr>
          <a:xfrm>
            <a:off x="4790546" y="3543300"/>
            <a:ext cx="12569083" cy="8648521"/>
          </a:xfrm>
          <a:prstGeom prst="rect">
            <a:avLst/>
          </a:prstGeom>
        </p:spPr>
        <p:txBody>
          <a:bodyPr vert="horz" wrap="square" lIns="0" tIns="12700" rIns="0" bIns="0" rtlCol="0">
            <a:spAutoFit/>
          </a:bodyPr>
          <a:lstStyle/>
          <a:p>
            <a:pPr marL="12700" marR="5080" indent="918210" algn="just">
              <a:lnSpc>
                <a:spcPct val="107000"/>
              </a:lnSpc>
              <a:spcBef>
                <a:spcPts val="100"/>
              </a:spcBef>
            </a:pPr>
            <a:endParaRPr lang="en-US" sz="4000" dirty="0">
              <a:solidFill>
                <a:schemeClr val="tx1">
                  <a:lumMod val="95000"/>
                  <a:lumOff val="5000"/>
                </a:schemeClr>
              </a:solidFill>
              <a:cs typeface="Adobe Devanagari" panose="02040503050201020203" pitchFamily="18" charset="0"/>
            </a:endParaRPr>
          </a:p>
          <a:p>
            <a:pPr marL="12700" marR="5080" indent="918210" algn="just">
              <a:lnSpc>
                <a:spcPct val="107000"/>
              </a:lnSpc>
              <a:spcBef>
                <a:spcPts val="100"/>
              </a:spcBef>
            </a:pPr>
            <a:endParaRPr lang="en-US" sz="4000" dirty="0">
              <a:solidFill>
                <a:schemeClr val="tx1">
                  <a:lumMod val="95000"/>
                  <a:lumOff val="5000"/>
                </a:schemeClr>
              </a:solidFill>
              <a:cs typeface="Adobe Devanagari" panose="02040503050201020203" pitchFamily="18" charset="0"/>
            </a:endParaRPr>
          </a:p>
          <a:p>
            <a:pPr marL="12700" marR="5080" indent="918210" algn="just">
              <a:lnSpc>
                <a:spcPct val="107000"/>
              </a:lnSpc>
              <a:spcBef>
                <a:spcPts val="100"/>
              </a:spcBef>
            </a:pPr>
            <a:r>
              <a:rPr lang="en-US" sz="4000" dirty="0">
                <a:solidFill>
                  <a:schemeClr val="tx1">
                    <a:lumMod val="95000"/>
                    <a:lumOff val="5000"/>
                  </a:schemeClr>
                </a:solidFill>
                <a:cs typeface="Adobe Devanagari" panose="02040503050201020203" pitchFamily="18" charset="0"/>
              </a:rPr>
              <a:t>- Approximately, Twenty tropical cyclones pass through the Philippine Area of Responsibility per year </a:t>
            </a:r>
            <a:r>
              <a:rPr lang="en-US" sz="4000" i="0" dirty="0">
                <a:effectLst/>
                <a:cs typeface="Adobe Devanagari" panose="02040503050201020203" pitchFamily="18" charset="0"/>
              </a:rPr>
              <a:t>(Brown, 2013)</a:t>
            </a:r>
            <a:r>
              <a:rPr lang="en-US" sz="4000" dirty="0">
                <a:solidFill>
                  <a:schemeClr val="tx1">
                    <a:lumMod val="95000"/>
                    <a:lumOff val="5000"/>
                  </a:schemeClr>
                </a:solidFill>
                <a:cs typeface="Adobe Devanagari" panose="02040503050201020203" pitchFamily="18" charset="0"/>
              </a:rPr>
              <a:t>.</a:t>
            </a:r>
          </a:p>
          <a:p>
            <a:pPr marL="12700" marR="5080" indent="918210" algn="just">
              <a:lnSpc>
                <a:spcPct val="107000"/>
              </a:lnSpc>
              <a:spcBef>
                <a:spcPts val="100"/>
              </a:spcBef>
            </a:pPr>
            <a:r>
              <a:rPr lang="en-US" sz="4000" dirty="0"/>
              <a:t>- I</a:t>
            </a:r>
            <a:r>
              <a:rPr lang="en-US" sz="4000" i="0" dirty="0">
                <a:effectLst/>
              </a:rPr>
              <a:t>nsufficient public awareness of storm surges caused higher casualties Tacloban city. (</a:t>
            </a:r>
            <a:r>
              <a:rPr lang="en-US" sz="4000" i="0" dirty="0" err="1">
                <a:effectLst/>
              </a:rPr>
              <a:t>Commision</a:t>
            </a:r>
            <a:r>
              <a:rPr lang="en-US" sz="4000" i="0" dirty="0">
                <a:effectLst/>
              </a:rPr>
              <a:t> on Audit, n.d.).</a:t>
            </a:r>
          </a:p>
          <a:p>
            <a:pPr marL="12700" marR="5080" indent="918210" algn="just">
              <a:lnSpc>
                <a:spcPct val="107000"/>
              </a:lnSpc>
              <a:spcBef>
                <a:spcPts val="100"/>
              </a:spcBef>
            </a:pPr>
            <a:endParaRPr lang="en-US" sz="4000" dirty="0"/>
          </a:p>
          <a:p>
            <a:pPr marL="12700" marR="5080" indent="918210" algn="just">
              <a:lnSpc>
                <a:spcPct val="107000"/>
              </a:lnSpc>
              <a:spcBef>
                <a:spcPts val="100"/>
              </a:spcBef>
            </a:pPr>
            <a:br>
              <a:rPr lang="en-US" sz="4000" b="0" i="1" dirty="0">
                <a:effectLst/>
              </a:rPr>
            </a:br>
            <a:r>
              <a:rPr lang="en-US" sz="3600" b="0" i="1" dirty="0">
                <a:effectLst/>
              </a:rPr>
              <a:t>“Experience is a master teacher, even when it’s not our own.”</a:t>
            </a:r>
            <a:r>
              <a:rPr lang="en-US" sz="3600" b="0" i="0" dirty="0">
                <a:effectLst/>
              </a:rPr>
              <a:t> ― Gina Greenlee</a:t>
            </a:r>
            <a:endParaRPr lang="en-US" sz="3600" dirty="0"/>
          </a:p>
          <a:p>
            <a:pPr marL="12700" marR="5080" indent="918210" algn="just">
              <a:lnSpc>
                <a:spcPct val="107000"/>
              </a:lnSpc>
              <a:spcBef>
                <a:spcPts val="100"/>
              </a:spcBef>
            </a:pPr>
            <a:endParaRPr lang="en-US" sz="4000" b="0" i="0" dirty="0">
              <a:effectLst/>
            </a:endParaRPr>
          </a:p>
          <a:p>
            <a:pPr marL="12700" marR="5080" indent="918210" algn="just">
              <a:lnSpc>
                <a:spcPct val="107000"/>
              </a:lnSpc>
              <a:spcBef>
                <a:spcPts val="100"/>
              </a:spcBef>
            </a:pPr>
            <a:endParaRPr lang="en-US" sz="4000" dirty="0"/>
          </a:p>
          <a:p>
            <a:pPr marL="12700" marR="5080" indent="918210" algn="just">
              <a:lnSpc>
                <a:spcPct val="107000"/>
              </a:lnSpc>
              <a:spcBef>
                <a:spcPts val="100"/>
              </a:spcBef>
            </a:pPr>
            <a:endParaRPr lang="en-US" sz="4000" b="1" dirty="0">
              <a:solidFill>
                <a:schemeClr val="tx1">
                  <a:lumMod val="95000"/>
                  <a:lumOff val="5000"/>
                </a:schemeClr>
              </a:solidFill>
              <a:cs typeface="Adobe Devanagari" panose="02040503050201020203" pitchFamily="18" charset="0"/>
            </a:endParaRPr>
          </a:p>
        </p:txBody>
      </p:sp>
      <p:sp>
        <p:nvSpPr>
          <p:cNvPr id="7" name="object 7"/>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8" name="object 8"/>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9" name="object 9"/>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10" name="object 10"/>
          <p:cNvSpPr/>
          <p:nvPr/>
        </p:nvSpPr>
        <p:spPr>
          <a:xfrm>
            <a:off x="928371" y="1"/>
            <a:ext cx="3643630" cy="9461498"/>
          </a:xfrm>
          <a:custGeom>
            <a:avLst/>
            <a:gdLst/>
            <a:ahLst/>
            <a:cxnLst/>
            <a:rect l="l" t="t" r="r" b="b"/>
            <a:pathLst>
              <a:path w="3526790" h="9419590">
                <a:moveTo>
                  <a:pt x="690168" y="9256509"/>
                </a:moveTo>
                <a:lnTo>
                  <a:pt x="543585" y="9107081"/>
                </a:lnTo>
                <a:lnTo>
                  <a:pt x="538530" y="9101925"/>
                </a:lnTo>
                <a:lnTo>
                  <a:pt x="530606" y="9101925"/>
                </a:lnTo>
                <a:lnTo>
                  <a:pt x="525856" y="9107081"/>
                </a:lnTo>
                <a:lnTo>
                  <a:pt x="523328" y="9109672"/>
                </a:lnTo>
                <a:lnTo>
                  <a:pt x="522058" y="9112898"/>
                </a:lnTo>
                <a:lnTo>
                  <a:pt x="522058" y="9119349"/>
                </a:lnTo>
                <a:lnTo>
                  <a:pt x="523328" y="9122575"/>
                </a:lnTo>
                <a:lnTo>
                  <a:pt x="645528" y="9247467"/>
                </a:lnTo>
                <a:lnTo>
                  <a:pt x="5702" y="9247467"/>
                </a:lnTo>
                <a:lnTo>
                  <a:pt x="0" y="9253283"/>
                </a:lnTo>
                <a:lnTo>
                  <a:pt x="0" y="9267482"/>
                </a:lnTo>
                <a:lnTo>
                  <a:pt x="5702" y="9273286"/>
                </a:lnTo>
                <a:lnTo>
                  <a:pt x="645528" y="9273286"/>
                </a:lnTo>
                <a:lnTo>
                  <a:pt x="520484" y="9400756"/>
                </a:lnTo>
                <a:lnTo>
                  <a:pt x="520484" y="9408820"/>
                </a:lnTo>
                <a:lnTo>
                  <a:pt x="530606" y="9419158"/>
                </a:lnTo>
                <a:lnTo>
                  <a:pt x="538530" y="9419158"/>
                </a:lnTo>
                <a:lnTo>
                  <a:pt x="690168" y="9264574"/>
                </a:lnTo>
                <a:lnTo>
                  <a:pt x="690168" y="9256509"/>
                </a:lnTo>
                <a:close/>
              </a:path>
              <a:path w="3526790" h="9419590">
                <a:moveTo>
                  <a:pt x="3515626" y="0"/>
                </a:moveTo>
                <a:lnTo>
                  <a:pt x="3365119" y="0"/>
                </a:lnTo>
                <a:lnTo>
                  <a:pt x="3207232" y="158686"/>
                </a:lnTo>
                <a:lnTo>
                  <a:pt x="3049346" y="0"/>
                </a:lnTo>
                <a:lnTo>
                  <a:pt x="2898838" y="0"/>
                </a:lnTo>
                <a:lnTo>
                  <a:pt x="3056725" y="158686"/>
                </a:lnTo>
                <a:lnTo>
                  <a:pt x="3207232" y="309943"/>
                </a:lnTo>
                <a:lnTo>
                  <a:pt x="3515626" y="0"/>
                </a:lnTo>
                <a:close/>
              </a:path>
              <a:path w="3526790" h="9419590">
                <a:moveTo>
                  <a:pt x="3526320" y="1822107"/>
                </a:moveTo>
                <a:lnTo>
                  <a:pt x="3451072" y="1746478"/>
                </a:lnTo>
                <a:lnTo>
                  <a:pt x="3207232" y="1991550"/>
                </a:lnTo>
                <a:lnTo>
                  <a:pt x="2963392" y="1746478"/>
                </a:lnTo>
                <a:lnTo>
                  <a:pt x="2888145" y="1822107"/>
                </a:lnTo>
                <a:lnTo>
                  <a:pt x="3207232" y="2142807"/>
                </a:lnTo>
                <a:lnTo>
                  <a:pt x="3526320" y="1822107"/>
                </a:lnTo>
                <a:close/>
              </a:path>
              <a:path w="3526790" h="9419590">
                <a:moveTo>
                  <a:pt x="3526320" y="1363903"/>
                </a:moveTo>
                <a:lnTo>
                  <a:pt x="3451072" y="1288275"/>
                </a:lnTo>
                <a:lnTo>
                  <a:pt x="3207232" y="1533334"/>
                </a:lnTo>
                <a:lnTo>
                  <a:pt x="2963392" y="1288275"/>
                </a:lnTo>
                <a:lnTo>
                  <a:pt x="2888145" y="1363903"/>
                </a:lnTo>
                <a:lnTo>
                  <a:pt x="3207232" y="1684591"/>
                </a:lnTo>
                <a:lnTo>
                  <a:pt x="3526320" y="1363903"/>
                </a:lnTo>
                <a:close/>
              </a:path>
              <a:path w="3526790" h="9419590">
                <a:moveTo>
                  <a:pt x="3526320" y="905687"/>
                </a:moveTo>
                <a:lnTo>
                  <a:pt x="3451072" y="830046"/>
                </a:lnTo>
                <a:lnTo>
                  <a:pt x="3207232" y="1075118"/>
                </a:lnTo>
                <a:lnTo>
                  <a:pt x="2963392" y="830046"/>
                </a:lnTo>
                <a:lnTo>
                  <a:pt x="2888145" y="905687"/>
                </a:lnTo>
                <a:lnTo>
                  <a:pt x="3207232" y="1226375"/>
                </a:lnTo>
                <a:lnTo>
                  <a:pt x="3526320" y="905687"/>
                </a:lnTo>
                <a:close/>
              </a:path>
              <a:path w="3526790" h="9419590">
                <a:moveTo>
                  <a:pt x="3526320" y="447459"/>
                </a:moveTo>
                <a:lnTo>
                  <a:pt x="3451072" y="371830"/>
                </a:lnTo>
                <a:lnTo>
                  <a:pt x="3207232" y="616902"/>
                </a:lnTo>
                <a:lnTo>
                  <a:pt x="2963392" y="371830"/>
                </a:lnTo>
                <a:lnTo>
                  <a:pt x="2888145" y="447459"/>
                </a:lnTo>
                <a:lnTo>
                  <a:pt x="3207232" y="768159"/>
                </a:lnTo>
                <a:lnTo>
                  <a:pt x="3526320" y="447459"/>
                </a:lnTo>
                <a:close/>
              </a:path>
            </a:pathLst>
          </a:custGeom>
          <a:solidFill>
            <a:schemeClr val="tx1">
              <a:lumMod val="75000"/>
              <a:lumOff val="25000"/>
            </a:schemeClr>
          </a:solidFill>
        </p:spPr>
        <p:txBody>
          <a:bodyPr wrap="square" lIns="0" tIns="0" rIns="0" bIns="0" rtlCol="0"/>
          <a:lstStyle/>
          <a:p>
            <a:endParaRPr dirty="0"/>
          </a:p>
        </p:txBody>
      </p:sp>
      <p:pic>
        <p:nvPicPr>
          <p:cNvPr id="1026" name="Picture 2" descr="Vol 56 – TYPHOONS IN THE PHILIPPINES – AHA Centre – The Column">
            <a:extLst>
              <a:ext uri="{FF2B5EF4-FFF2-40B4-BE49-F238E27FC236}">
                <a16:creationId xmlns:a16="http://schemas.microsoft.com/office/drawing/2014/main" id="{058D8337-E459-CCD7-5178-721FFA1D8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4400" y="114300"/>
            <a:ext cx="5748749" cy="4724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9601200" y="1465635"/>
            <a:ext cx="6658707" cy="782265"/>
          </a:xfrm>
          <a:prstGeom prst="rect">
            <a:avLst/>
          </a:prstGeom>
        </p:spPr>
        <p:txBody>
          <a:bodyPr vert="horz" wrap="square" lIns="0" tIns="12700" rIns="0" bIns="0" rtlCol="0">
            <a:spAutoFit/>
          </a:bodyPr>
          <a:lstStyle/>
          <a:p>
            <a:pPr marL="12700">
              <a:lnSpc>
                <a:spcPct val="100000"/>
              </a:lnSpc>
              <a:spcBef>
                <a:spcPts val="100"/>
              </a:spcBef>
            </a:pPr>
            <a:r>
              <a:rPr lang="en-US" sz="5000" spc="-70" dirty="0">
                <a:solidFill>
                  <a:schemeClr val="tx1">
                    <a:lumMod val="95000"/>
                    <a:lumOff val="5000"/>
                  </a:schemeClr>
                </a:solidFill>
                <a:latin typeface="Cambria" panose="02040503050406030204"/>
                <a:cs typeface="Cambria" panose="02040503050406030204"/>
              </a:rPr>
              <a:t>PROBLEM STATEMENT</a:t>
            </a:r>
            <a:endParaRPr sz="5000" dirty="0">
              <a:solidFill>
                <a:schemeClr val="tx1">
                  <a:lumMod val="95000"/>
                  <a:lumOff val="5000"/>
                </a:schemeClr>
              </a:solidFill>
              <a:latin typeface="Cambria" panose="02040503050406030204"/>
              <a:cs typeface="Cambria" panose="02040503050406030204"/>
            </a:endParaRPr>
          </a:p>
        </p:txBody>
      </p:sp>
      <p:sp>
        <p:nvSpPr>
          <p:cNvPr id="5" name="Rectangle 4"/>
          <p:cNvSpPr/>
          <p:nvPr/>
        </p:nvSpPr>
        <p:spPr>
          <a:xfrm>
            <a:off x="0" y="0"/>
            <a:ext cx="8569360" cy="10325100"/>
          </a:xfrm>
          <a:prstGeom prst="rect">
            <a:avLst/>
          </a:prstGeom>
          <a:blipFill dpi="0" rotWithShape="1">
            <a:blip r:embed="rId3">
              <a:alphaModFix amt="8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object 2"/>
          <p:cNvSpPr/>
          <p:nvPr/>
        </p:nvSpPr>
        <p:spPr>
          <a:xfrm>
            <a:off x="17373600"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7" name="object 3"/>
          <p:cNvSpPr/>
          <p:nvPr/>
        </p:nvSpPr>
        <p:spPr>
          <a:xfrm>
            <a:off x="17373600"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8" name="object 4"/>
          <p:cNvSpPr/>
          <p:nvPr/>
        </p:nvSpPr>
        <p:spPr>
          <a:xfrm>
            <a:off x="17373600"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1" name="object 5"/>
          <p:cNvSpPr/>
          <p:nvPr/>
        </p:nvSpPr>
        <p:spPr>
          <a:xfrm>
            <a:off x="17373600"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2" name="object 6"/>
          <p:cNvSpPr/>
          <p:nvPr/>
        </p:nvSpPr>
        <p:spPr>
          <a:xfrm>
            <a:off x="17384286"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9" name="object 9">
            <a:extLst>
              <a:ext uri="{FF2B5EF4-FFF2-40B4-BE49-F238E27FC236}">
                <a16:creationId xmlns:a16="http://schemas.microsoft.com/office/drawing/2014/main" id="{22D30D91-962E-E65F-6E07-4C355815AC34}"/>
              </a:ext>
            </a:extLst>
          </p:cNvPr>
          <p:cNvSpPr txBox="1"/>
          <p:nvPr/>
        </p:nvSpPr>
        <p:spPr>
          <a:xfrm>
            <a:off x="9601200" y="2743270"/>
            <a:ext cx="8382000" cy="5320367"/>
          </a:xfrm>
          <a:prstGeom prst="rect">
            <a:avLst/>
          </a:prstGeom>
        </p:spPr>
        <p:txBody>
          <a:bodyPr vert="horz" wrap="square" lIns="0" tIns="12700" rIns="0" bIns="0" rtlCol="0">
            <a:spAutoFit/>
          </a:bodyPr>
          <a:lstStyle/>
          <a:p>
            <a:pPr marL="12700" marR="5080">
              <a:lnSpc>
                <a:spcPct val="125000"/>
              </a:lnSpc>
              <a:spcBef>
                <a:spcPts val="1555"/>
              </a:spcBef>
            </a:pPr>
            <a:r>
              <a:rPr lang="en-US" sz="4000" spc="105" dirty="0">
                <a:solidFill>
                  <a:srgbClr val="111B1D"/>
                </a:solidFill>
                <a:latin typeface="Century Gothic" panose="020B0502020202020204" pitchFamily="34" charset="0"/>
                <a:cs typeface="Verdana" panose="020B0604030504040204"/>
              </a:rPr>
              <a:t>The primary issue addressed by this project is the lack of a mitigation and response framework among the cities and municipalities located throughout the Philippine archipelago. </a:t>
            </a:r>
            <a:endParaRPr lang="en-US" sz="4000" dirty="0">
              <a:latin typeface="Century Gothic" panose="020B0502020202020204" pitchFamily="34" charset="0"/>
              <a:cs typeface="Verdana" panose="020B060403050404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623619" y="107265"/>
            <a:ext cx="5707359"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430171" y="125750"/>
            <a:ext cx="574888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20" name="Picture 19">
            <a:extLst>
              <a:ext uri="{FF2B5EF4-FFF2-40B4-BE49-F238E27FC236}">
                <a16:creationId xmlns:a16="http://schemas.microsoft.com/office/drawing/2014/main" id="{775C31D7-59EB-43FC-BC54-6D6ED3596B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6798" y="1033908"/>
            <a:ext cx="1315743" cy="1315743"/>
          </a:xfrm>
          <a:prstGeom prst="rect">
            <a:avLst/>
          </a:prstGeom>
        </p:spPr>
      </p:pic>
      <p:sp>
        <p:nvSpPr>
          <p:cNvPr id="21" name="TextBox 20">
            <a:extLst>
              <a:ext uri="{FF2B5EF4-FFF2-40B4-BE49-F238E27FC236}">
                <a16:creationId xmlns:a16="http://schemas.microsoft.com/office/drawing/2014/main" id="{7A59F392-AFBC-F6BC-0332-6808F076186E}"/>
              </a:ext>
            </a:extLst>
          </p:cNvPr>
          <p:cNvSpPr txBox="1"/>
          <p:nvPr/>
        </p:nvSpPr>
        <p:spPr>
          <a:xfrm>
            <a:off x="7082998" y="802093"/>
            <a:ext cx="3280203"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68,104</a:t>
            </a:r>
            <a:endParaRPr lang="en-PH" sz="7200" b="1" dirty="0">
              <a:latin typeface="Century Gothic" panose="020B0502020202020204" pitchFamily="34" charset="0"/>
            </a:endParaRPr>
          </a:p>
        </p:txBody>
      </p:sp>
      <p:sp>
        <p:nvSpPr>
          <p:cNvPr id="22" name="TextBox 21">
            <a:extLst>
              <a:ext uri="{FF2B5EF4-FFF2-40B4-BE49-F238E27FC236}">
                <a16:creationId xmlns:a16="http://schemas.microsoft.com/office/drawing/2014/main" id="{CF3E5EF4-603F-6485-E89E-879338B258A6}"/>
              </a:ext>
            </a:extLst>
          </p:cNvPr>
          <p:cNvSpPr txBox="1"/>
          <p:nvPr/>
        </p:nvSpPr>
        <p:spPr>
          <a:xfrm>
            <a:off x="6858001" y="1830912"/>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0B4A92BC-8103-97E2-F74F-AB7EC1D88871}"/>
              </a:ext>
            </a:extLst>
          </p:cNvPr>
          <p:cNvSpPr txBox="1"/>
          <p:nvPr/>
        </p:nvSpPr>
        <p:spPr>
          <a:xfrm>
            <a:off x="10027761" y="326022"/>
            <a:ext cx="1783240" cy="707886"/>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TISOY</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CBEFF06C-5335-945A-8944-1C4C2FE17D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38727" y="648656"/>
            <a:ext cx="1544186" cy="1544186"/>
          </a:xfrm>
          <a:prstGeom prst="rect">
            <a:avLst/>
          </a:prstGeom>
        </p:spPr>
      </p:pic>
      <p:sp>
        <p:nvSpPr>
          <p:cNvPr id="33" name="TextBox 32">
            <a:extLst>
              <a:ext uri="{FF2B5EF4-FFF2-40B4-BE49-F238E27FC236}">
                <a16:creationId xmlns:a16="http://schemas.microsoft.com/office/drawing/2014/main" id="{90FF3968-7C58-EF21-B638-ACF00A082B6A}"/>
              </a:ext>
            </a:extLst>
          </p:cNvPr>
          <p:cNvSpPr txBox="1"/>
          <p:nvPr/>
        </p:nvSpPr>
        <p:spPr>
          <a:xfrm>
            <a:off x="15318735" y="912918"/>
            <a:ext cx="3307949" cy="1015663"/>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TYPHOON TISOY  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16D41885-3875-6546-63F1-6BAABE3D77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5600" y="2667024"/>
            <a:ext cx="11422744" cy="7512711"/>
          </a:xfrm>
          <a:prstGeom prst="rect">
            <a:avLst/>
          </a:prstGeom>
          <a:ln w="38100">
            <a:solidFill>
              <a:schemeClr val="tx1"/>
            </a:solidFill>
          </a:ln>
        </p:spPr>
      </p:pic>
      <p:pic>
        <p:nvPicPr>
          <p:cNvPr id="34" name="object 3">
            <a:extLst>
              <a:ext uri="{FF2B5EF4-FFF2-40B4-BE49-F238E27FC236}">
                <a16:creationId xmlns:a16="http://schemas.microsoft.com/office/drawing/2014/main" id="{56FC0213-62B3-33B6-4390-6E0100D6F275}"/>
              </a:ext>
            </a:extLst>
          </p:cNvPr>
          <p:cNvPicPr/>
          <p:nvPr/>
        </p:nvPicPr>
        <p:blipFill>
          <a:blip r:embed="rId6" cstate="print"/>
          <a:stretch>
            <a:fillRect/>
          </a:stretch>
        </p:blipFill>
        <p:spPr>
          <a:xfrm>
            <a:off x="0" y="0"/>
            <a:ext cx="6534149" cy="10286999"/>
          </a:xfrm>
          <a:prstGeom prst="rect">
            <a:avLst/>
          </a:prstGeom>
        </p:spPr>
      </p:pic>
      <p:sp>
        <p:nvSpPr>
          <p:cNvPr id="13" name="TextBox 12">
            <a:extLst>
              <a:ext uri="{FF2B5EF4-FFF2-40B4-BE49-F238E27FC236}">
                <a16:creationId xmlns:a16="http://schemas.microsoft.com/office/drawing/2014/main" id="{6B719899-4992-0616-5A47-0480D1175D91}"/>
              </a:ext>
            </a:extLst>
          </p:cNvPr>
          <p:cNvSpPr txBox="1"/>
          <p:nvPr/>
        </p:nvSpPr>
        <p:spPr>
          <a:xfrm>
            <a:off x="929254" y="912918"/>
            <a:ext cx="4451673" cy="8710077"/>
          </a:xfrm>
          <a:prstGeom prst="rect">
            <a:avLst/>
          </a:prstGeom>
          <a:ln>
            <a:noFill/>
          </a:ln>
        </p:spPr>
        <p:style>
          <a:lnRef idx="0">
            <a:scrgbClr r="0" g="0" b="0"/>
          </a:lnRef>
          <a:fillRef idx="1001">
            <a:schemeClr val="lt1"/>
          </a:fillRef>
          <a:effectRef idx="0">
            <a:scrgbClr r="0" g="0" b="0"/>
          </a:effectRef>
          <a:fontRef idx="minor">
            <a:schemeClr val="lt1"/>
          </a:fontRef>
        </p:style>
        <p:txBody>
          <a:bodyPr wrap="square">
            <a:spAutoFit/>
          </a:bodyPr>
          <a:lstStyle/>
          <a:p>
            <a:r>
              <a:rPr lang="en-US" sz="4000" b="0" i="0" dirty="0">
                <a:solidFill>
                  <a:schemeClr val="tx1"/>
                </a:solidFill>
                <a:effectLst/>
                <a:latin typeface="-apple-system"/>
              </a:rPr>
              <a:t>Typhoon </a:t>
            </a:r>
            <a:r>
              <a:rPr lang="en-US" sz="4000" b="0" i="0" dirty="0" err="1">
                <a:solidFill>
                  <a:schemeClr val="tx1"/>
                </a:solidFill>
                <a:effectLst/>
                <a:latin typeface="-apple-system"/>
              </a:rPr>
              <a:t>Tisoy</a:t>
            </a:r>
            <a:r>
              <a:rPr lang="en-US" sz="4000" b="0" i="0" dirty="0">
                <a:solidFill>
                  <a:schemeClr val="tx1"/>
                </a:solidFill>
                <a:effectLst/>
                <a:latin typeface="-apple-system"/>
              </a:rPr>
              <a:t> has the most destructive impact on the houses in every region in the Philippines from 2019 with a 68,104 in number. While TY Ursula has the second highest number with 60,483 housing damaged. Why did this happened?</a:t>
            </a:r>
            <a:endParaRPr lang="en-US" sz="4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6" name="Rectangle 5"/>
          <p:cNvSpPr/>
          <p:nvPr/>
        </p:nvSpPr>
        <p:spPr>
          <a:xfrm>
            <a:off x="6123709" y="371228"/>
            <a:ext cx="575502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029857" y="371228"/>
            <a:ext cx="5720705"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13910097" y="1057974"/>
            <a:ext cx="2495266"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136.0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14097000" y="2117544"/>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4158177" y="476190"/>
            <a:ext cx="3587176" cy="400110"/>
          </a:xfrm>
          <a:prstGeom prst="rect">
            <a:avLst/>
          </a:prstGeom>
          <a:noFill/>
        </p:spPr>
        <p:txBody>
          <a:bodyPr wrap="square" rtlCol="0">
            <a:spAutoFit/>
          </a:bodyPr>
          <a:lstStyle/>
          <a:p>
            <a:pPr algn="r"/>
            <a:r>
              <a:rPr lang="en-US" sz="2000" b="1" dirty="0">
                <a:solidFill>
                  <a:srgbClr val="202124"/>
                </a:solidFill>
                <a:latin typeface="Century Gothic" panose="020B0502020202020204" pitchFamily="34" charset="0"/>
              </a:rPr>
              <a:t>SIPOCOT, CAMARINES SUR</a:t>
            </a:r>
            <a:endParaRPr lang="en-PH" sz="2000" b="1" dirty="0">
              <a:latin typeface="Century Gothic" panose="020B0502020202020204" pitchFamily="34" charset="0"/>
            </a:endParaRPr>
          </a:p>
        </p:txBody>
      </p:sp>
      <p:pic>
        <p:nvPicPr>
          <p:cNvPr id="33" name="Picture 32">
            <a:extLst>
              <a:ext uri="{FF2B5EF4-FFF2-40B4-BE49-F238E27FC236}">
                <a16:creationId xmlns:a16="http://schemas.microsoft.com/office/drawing/2014/main" id="{AD15C8E0-F843-88DB-FBBA-AC7BD9BD65F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10400" y="876300"/>
            <a:ext cx="1544186" cy="1544186"/>
          </a:xfrm>
          <a:prstGeom prst="rect">
            <a:avLst/>
          </a:prstGeom>
        </p:spPr>
      </p:pic>
      <p:sp>
        <p:nvSpPr>
          <p:cNvPr id="34" name="TextBox 33">
            <a:extLst>
              <a:ext uri="{FF2B5EF4-FFF2-40B4-BE49-F238E27FC236}">
                <a16:creationId xmlns:a16="http://schemas.microsoft.com/office/drawing/2014/main" id="{2023C745-0CC6-F938-7BB2-2D6474F41D80}"/>
              </a:ext>
            </a:extLst>
          </p:cNvPr>
          <p:cNvSpPr txBox="1"/>
          <p:nvPr/>
        </p:nvSpPr>
        <p:spPr>
          <a:xfrm>
            <a:off x="8773443" y="1158396"/>
            <a:ext cx="3307949" cy="1015663"/>
          </a:xfrm>
          <a:prstGeom prst="rect">
            <a:avLst/>
          </a:prstGeom>
          <a:noFill/>
        </p:spPr>
        <p:txBody>
          <a:bodyPr wrap="square" rtlCol="0">
            <a:spAutoFit/>
          </a:bodyPr>
          <a:lstStyle/>
          <a:p>
            <a:r>
              <a:rPr lang="en-US" sz="2000" b="1" i="0" u="sng" dirty="0">
                <a:solidFill>
                  <a:srgbClr val="202124"/>
                </a:solidFill>
                <a:effectLst/>
                <a:latin typeface="Century Gothic" panose="020B0502020202020204" pitchFamily="34" charset="0"/>
              </a:rPr>
              <a:t>TYPHOON TISOY  </a:t>
            </a:r>
            <a:r>
              <a:rPr lang="en-US" sz="2000" b="1" i="0" dirty="0">
                <a:solidFill>
                  <a:srgbClr val="202124"/>
                </a:solidFill>
                <a:effectLst/>
                <a:latin typeface="Century Gothic" panose="020B0502020202020204" pitchFamily="34" charset="0"/>
              </a:rPr>
              <a:t>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BB1EB091-9EE0-E6CD-53C6-C09798E7583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151380" y="2955898"/>
            <a:ext cx="11599182" cy="7140602"/>
          </a:xfrm>
          <a:prstGeom prst="rect">
            <a:avLst/>
          </a:prstGeom>
          <a:ln w="38100">
            <a:solidFill>
              <a:schemeClr val="tx1"/>
            </a:solidFill>
          </a:ln>
        </p:spPr>
      </p:pic>
      <p:pic>
        <p:nvPicPr>
          <p:cNvPr id="7" name="Picture 6">
            <a:extLst>
              <a:ext uri="{FF2B5EF4-FFF2-40B4-BE49-F238E27FC236}">
                <a16:creationId xmlns:a16="http://schemas.microsoft.com/office/drawing/2014/main" id="{24629898-8B59-9B42-6F28-862021C97FF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363641" y="840535"/>
            <a:ext cx="1651383" cy="1651383"/>
          </a:xfrm>
          <a:prstGeom prst="rect">
            <a:avLst/>
          </a:prstGeom>
        </p:spPr>
      </p:pic>
      <p:pic>
        <p:nvPicPr>
          <p:cNvPr id="9" name="Online Media 8" title="Typhoon Tisoy / Kammuri Smashes Into Legazpi Philippines">
            <a:hlinkClick r:id="" action="ppaction://media"/>
            <a:extLst>
              <a:ext uri="{FF2B5EF4-FFF2-40B4-BE49-F238E27FC236}">
                <a16:creationId xmlns:a16="http://schemas.microsoft.com/office/drawing/2014/main" id="{34D9E36E-8C37-04BE-39A2-1055F1246DE7}"/>
              </a:ext>
            </a:extLst>
          </p:cNvPr>
          <p:cNvPicPr>
            <a:picLocks noRot="1" noChangeAspect="1"/>
          </p:cNvPicPr>
          <p:nvPr>
            <a:videoFile r:link="rId1"/>
          </p:nvPr>
        </p:nvPicPr>
        <p:blipFill>
          <a:blip r:embed="rId7"/>
          <a:stretch>
            <a:fillRect/>
          </a:stretch>
        </p:blipFill>
        <p:spPr>
          <a:xfrm>
            <a:off x="28738" y="8876"/>
            <a:ext cx="5596991" cy="3314700"/>
          </a:xfrm>
          <a:prstGeom prst="rect">
            <a:avLst/>
          </a:prstGeom>
        </p:spPr>
      </p:pic>
      <p:sp>
        <p:nvSpPr>
          <p:cNvPr id="10" name="TextBox 9">
            <a:extLst>
              <a:ext uri="{FF2B5EF4-FFF2-40B4-BE49-F238E27FC236}">
                <a16:creationId xmlns:a16="http://schemas.microsoft.com/office/drawing/2014/main" id="{5F73A90D-7349-C567-1FF2-A9191ED4AEB3}"/>
              </a:ext>
            </a:extLst>
          </p:cNvPr>
          <p:cNvSpPr txBox="1"/>
          <p:nvPr/>
        </p:nvSpPr>
        <p:spPr>
          <a:xfrm>
            <a:off x="-13071" y="3323576"/>
            <a:ext cx="3657600" cy="369332"/>
          </a:xfrm>
          <a:prstGeom prst="rect">
            <a:avLst/>
          </a:prstGeom>
          <a:noFill/>
        </p:spPr>
        <p:txBody>
          <a:bodyPr wrap="square" rtlCol="0">
            <a:spAutoFit/>
          </a:bodyPr>
          <a:lstStyle/>
          <a:p>
            <a:r>
              <a:rPr lang="en-US" dirty="0"/>
              <a:t>Source: Earth Uncut TV (2019)</a:t>
            </a:r>
          </a:p>
        </p:txBody>
      </p:sp>
    </p:spTree>
    <p:extLst>
      <p:ext uri="{BB962C8B-B14F-4D97-AF65-F5344CB8AC3E}">
        <p14:creationId xmlns:p14="http://schemas.microsoft.com/office/powerpoint/2010/main" val="1055094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864491" y="615923"/>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1129937"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6934200" y="8865632"/>
            <a:ext cx="3879532"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772162.0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781800" y="9521328"/>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2000" y="8420100"/>
            <a:ext cx="2024452"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WESTERN SAMAR</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079217" y="8877300"/>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483308.0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FD899B46-8623-9D49-4E21-1BE96472BE5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94100"/>
            <a:ext cx="11679971" cy="7741042"/>
          </a:xfrm>
          <a:prstGeom prst="rect">
            <a:avLst/>
          </a:prstGeom>
          <a:ln w="38100">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551120" y="7737542"/>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9525000" y="7737542"/>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4267071" y="8354967"/>
            <a:ext cx="3624468"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34932.0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4610283" y="9355578"/>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 Affected Persons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2134010" y="8400466"/>
            <a:ext cx="2895600" cy="400110"/>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a:t>
            </a:r>
            <a:r>
              <a:rPr lang="en-US" sz="2000" b="1" dirty="0">
                <a:solidFill>
                  <a:srgbClr val="202124"/>
                </a:solidFill>
                <a:latin typeface="Century Gothic" panose="020B0502020202020204" pitchFamily="34" charset="0"/>
              </a:rPr>
              <a:t>URSULA</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7E524829-162C-CBD8-56DE-B9220ADF258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430429" y="186992"/>
            <a:ext cx="11599181" cy="7164411"/>
          </a:xfrm>
          <a:prstGeom prst="rect">
            <a:avLst/>
          </a:prstGeom>
          <a:ln w="38100">
            <a:solidFill>
              <a:schemeClr val="tx1"/>
            </a:solidFill>
          </a:ln>
        </p:spPr>
      </p:pic>
      <p:pic>
        <p:nvPicPr>
          <p:cNvPr id="5" name="Picture 4">
            <a:extLst>
              <a:ext uri="{FF2B5EF4-FFF2-40B4-BE49-F238E27FC236}">
                <a16:creationId xmlns:a16="http://schemas.microsoft.com/office/drawing/2014/main" id="{6C742957-620D-11D5-E096-2EE1206447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17811" y="8289695"/>
            <a:ext cx="1311217" cy="1311217"/>
          </a:xfrm>
          <a:prstGeom prst="rect">
            <a:avLst/>
          </a:prstGeom>
        </p:spPr>
      </p:pic>
      <p:sp>
        <p:nvSpPr>
          <p:cNvPr id="36" name="TextBox 35">
            <a:extLst>
              <a:ext uri="{FF2B5EF4-FFF2-40B4-BE49-F238E27FC236}">
                <a16:creationId xmlns:a16="http://schemas.microsoft.com/office/drawing/2014/main" id="{2092F463-963D-A272-9419-9D404D955CF7}"/>
              </a:ext>
            </a:extLst>
          </p:cNvPr>
          <p:cNvSpPr txBox="1"/>
          <p:nvPr/>
        </p:nvSpPr>
        <p:spPr>
          <a:xfrm>
            <a:off x="11208723" y="8629066"/>
            <a:ext cx="4655675" cy="769441"/>
          </a:xfrm>
          <a:prstGeom prst="rect">
            <a:avLst/>
          </a:prstGeom>
          <a:noFill/>
        </p:spPr>
        <p:txBody>
          <a:bodyPr wrap="square" rtlCol="0">
            <a:spAutoFit/>
          </a:bodyPr>
          <a:lstStyle/>
          <a:p>
            <a:r>
              <a:rPr lang="en-PH" sz="4400" b="1" i="0" dirty="0" err="1">
                <a:solidFill>
                  <a:srgbClr val="202124"/>
                </a:solidFill>
                <a:effectLst/>
                <a:latin typeface="Century Gothic" panose="020B0502020202020204" pitchFamily="34" charset="0"/>
              </a:rPr>
              <a:t>Barugo</a:t>
            </a:r>
            <a:r>
              <a:rPr lang="en-PH" sz="4400" b="1" dirty="0">
                <a:solidFill>
                  <a:srgbClr val="202124"/>
                </a:solidFill>
                <a:latin typeface="Century Gothic" panose="020B0502020202020204" pitchFamily="34" charset="0"/>
              </a:rPr>
              <a:t>, Leyte</a:t>
            </a:r>
            <a:endParaRPr lang="en-PH" sz="4400" b="1" dirty="0">
              <a:latin typeface="Century Gothic" panose="020B0502020202020204" pitchFamily="34" charset="0"/>
            </a:endParaRPr>
          </a:p>
        </p:txBody>
      </p:sp>
      <p:sp>
        <p:nvSpPr>
          <p:cNvPr id="37" name="TextBox 36">
            <a:extLst>
              <a:ext uri="{FF2B5EF4-FFF2-40B4-BE49-F238E27FC236}">
                <a16:creationId xmlns:a16="http://schemas.microsoft.com/office/drawing/2014/main" id="{F1F6FACD-3E63-1F50-CE8D-B842760440D6}"/>
              </a:ext>
            </a:extLst>
          </p:cNvPr>
          <p:cNvSpPr txBox="1"/>
          <p:nvPr/>
        </p:nvSpPr>
        <p:spPr>
          <a:xfrm>
            <a:off x="11049982" y="9314866"/>
            <a:ext cx="4107036" cy="400110"/>
          </a:xfrm>
          <a:prstGeom prst="rect">
            <a:avLst/>
          </a:prstGeom>
          <a:noFill/>
        </p:spPr>
        <p:txBody>
          <a:bodyPr wrap="square" rtlCol="0">
            <a:spAutoFit/>
          </a:bodyPr>
          <a:lstStyle/>
          <a:p>
            <a:pPr algn="ctr"/>
            <a:r>
              <a:rPr lang="en-US" sz="2000" b="1" dirty="0">
                <a:solidFill>
                  <a:srgbClr val="202124"/>
                </a:solidFill>
                <a:latin typeface="Century Gothic" panose="020B0502020202020204" pitchFamily="34" charset="0"/>
              </a:rPr>
              <a:t>Most affected Municipality </a:t>
            </a:r>
            <a:endParaRPr lang="en-PH" sz="2000" b="1" dirty="0">
              <a:latin typeface="Century Gothic" panose="020B0502020202020204" pitchFamily="34" charset="0"/>
            </a:endParaRPr>
          </a:p>
        </p:txBody>
      </p:sp>
      <p:pic>
        <p:nvPicPr>
          <p:cNvPr id="11" name="Picture 10">
            <a:extLst>
              <a:ext uri="{FF2B5EF4-FFF2-40B4-BE49-F238E27FC236}">
                <a16:creationId xmlns:a16="http://schemas.microsoft.com/office/drawing/2014/main" id="{39B97426-D1E5-2C8F-49DB-C4434320F99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23559" y="8451962"/>
            <a:ext cx="1148950" cy="1148950"/>
          </a:xfrm>
          <a:prstGeom prst="rect">
            <a:avLst/>
          </a:prstGeom>
        </p:spPr>
      </p:pic>
      <p:sp>
        <p:nvSpPr>
          <p:cNvPr id="38" name="TextBox 37">
            <a:extLst>
              <a:ext uri="{FF2B5EF4-FFF2-40B4-BE49-F238E27FC236}">
                <a16:creationId xmlns:a16="http://schemas.microsoft.com/office/drawing/2014/main" id="{5F9C3854-6D43-E5D7-D426-38CD86FFEF5F}"/>
              </a:ext>
            </a:extLst>
          </p:cNvPr>
          <p:cNvSpPr txBox="1"/>
          <p:nvPr/>
        </p:nvSpPr>
        <p:spPr>
          <a:xfrm>
            <a:off x="3578790" y="7790866"/>
            <a:ext cx="1877893" cy="400110"/>
          </a:xfrm>
          <a:prstGeom prst="rect">
            <a:avLst/>
          </a:prstGeom>
          <a:noFill/>
        </p:spPr>
        <p:txBody>
          <a:bodyPr wrap="square" rtlCol="0">
            <a:spAutoFit/>
          </a:bodyPr>
          <a:lstStyle/>
          <a:p>
            <a:r>
              <a:rPr lang="en-PH" sz="2000" b="1" i="0" dirty="0" err="1">
                <a:solidFill>
                  <a:srgbClr val="202124"/>
                </a:solidFill>
                <a:effectLst/>
                <a:latin typeface="Century Gothic" panose="020B0502020202020204" pitchFamily="34" charset="0"/>
              </a:rPr>
              <a:t>Barugo</a:t>
            </a:r>
            <a:r>
              <a:rPr lang="en-PH" sz="2000" b="1" dirty="0">
                <a:solidFill>
                  <a:srgbClr val="202124"/>
                </a:solidFill>
                <a:latin typeface="Century Gothic" panose="020B0502020202020204" pitchFamily="34" charset="0"/>
              </a:rPr>
              <a:t>, Leyte</a:t>
            </a:r>
            <a:endParaRPr lang="en-PH" sz="2000" b="1" dirty="0">
              <a:latin typeface="Century Gothic" panose="020B0502020202020204" pitchFamily="34" charset="0"/>
            </a:endParaRPr>
          </a:p>
        </p:txBody>
      </p:sp>
    </p:spTree>
    <p:extLst>
      <p:ext uri="{BB962C8B-B14F-4D97-AF65-F5344CB8AC3E}">
        <p14:creationId xmlns:p14="http://schemas.microsoft.com/office/powerpoint/2010/main" val="2525608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2372504"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SAN, ISIDRO, 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7075681" y="8865631"/>
            <a:ext cx="2514600"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36980.0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890746" y="9535045"/>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1999" y="8420100"/>
            <a:ext cx="2565335"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ALANGALANG, LEYTE</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280830" y="8881258"/>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11680.0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388B4CF8-4DA4-0175-5609-83DB9BD4D18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80370"/>
            <a:ext cx="11672597" cy="7854442"/>
          </a:xfrm>
          <a:prstGeom prst="rect">
            <a:avLst/>
          </a:prstGeom>
          <a:ln w="38100">
            <a:solidFill>
              <a:schemeClr val="tx1"/>
            </a:solidFill>
          </a:ln>
        </p:spPr>
      </p:pic>
    </p:spTree>
    <p:extLst>
      <p:ext uri="{BB962C8B-B14F-4D97-AF65-F5344CB8AC3E}">
        <p14:creationId xmlns:p14="http://schemas.microsoft.com/office/powerpoint/2010/main" val="627892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11B1D"/>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2066</Words>
  <Application>Microsoft Office PowerPoint</Application>
  <PresentationFormat>Custom</PresentationFormat>
  <Paragraphs>226</Paragraphs>
  <Slides>24</Slides>
  <Notes>11</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-apple-system</vt:lpstr>
      <vt:lpstr>Arial</vt:lpstr>
      <vt:lpstr>Calibri</vt:lpstr>
      <vt:lpstr>Cambria</vt:lpstr>
      <vt:lpstr>Century Gothic</vt:lpstr>
      <vt:lpstr>Consolas</vt:lpstr>
      <vt:lpstr>Tahoma</vt:lpstr>
      <vt:lpstr>Times New Roman</vt:lpstr>
      <vt:lpstr>Verdana</vt:lpstr>
      <vt:lpstr>Office Theme</vt:lpstr>
      <vt:lpstr>EDA to Typhoon Mitigation and Response  Framework (TMRF)</vt:lpstr>
      <vt:lpstr>Goal 11: Sustainable Cities and Communities</vt:lpstr>
      <vt:lpstr>PowerPoint Presentation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of Datasets</vt:lpstr>
      <vt:lpstr>PowerPoint Presentation</vt:lpstr>
      <vt:lpstr>MEET 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Black and Red Modern Networking Marketing Presentation</dc:title>
  <dc:creator>John Arthur Palis</dc:creator>
  <cp:keywords>DAE_-8xeJ-E,BAE8mvrh0uk</cp:keywords>
  <cp:lastModifiedBy>G</cp:lastModifiedBy>
  <cp:revision>76</cp:revision>
  <dcterms:created xsi:type="dcterms:W3CDTF">2022-05-07T03:37:00Z</dcterms:created>
  <dcterms:modified xsi:type="dcterms:W3CDTF">2022-06-09T07:08:51Z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2022-05-07T08:00:00Z</vt:filetime>
  </property>
  <property fmtid="{D5CDD505-2E9C-101B-9397-08002B2CF9AE}" pid="3" name="Creator">
    <vt:lpwstr>Canva</vt:lpwstr>
  </property>
  <property fmtid="{D5CDD505-2E9C-101B-9397-08002B2CF9AE}" pid="4" name="LastSaved">
    <vt:filetime>2022-05-07T08:00:00Z</vt:filetime>
  </property>
  <property fmtid="{D5CDD505-2E9C-101B-9397-08002B2CF9AE}" pid="5" name="ICV">
    <vt:lpwstr>11A75B741B864109BDB026CC6B461955</vt:lpwstr>
  </property>
  <property fmtid="{D5CDD505-2E9C-101B-9397-08002B2CF9AE}" pid="6" name="KSOProductBuildVer">
    <vt:lpwstr>1033-11.2.0.11156</vt:lpwstr>
  </property>
</Properties>
</file>